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9" r:id="rId4"/>
    <p:sldId id="260" r:id="rId5"/>
    <p:sldId id="261" r:id="rId6"/>
    <p:sldId id="262" r:id="rId7"/>
    <p:sldId id="263" r:id="rId8"/>
    <p:sldId id="264" r:id="rId9"/>
    <p:sldId id="265" r:id="rId10"/>
    <p:sldId id="267" r:id="rId11"/>
    <p:sldId id="268" r:id="rId12"/>
    <p:sldId id="270" r:id="rId13"/>
    <p:sldId id="271" r:id="rId14"/>
    <p:sldId id="272" r:id="rId15"/>
    <p:sldId id="273" r:id="rId16"/>
    <p:sldId id="274" r:id="rId17"/>
    <p:sldId id="269" r:id="rId18"/>
    <p:sldId id="266" r:id="rId19"/>
    <p:sldId id="25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71" d="100"/>
          <a:sy n="71" d="100"/>
        </p:scale>
        <p:origin x="6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8A96617-E8BC-4658-B6C6-2D6B8DA3D69C}"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234CA-15D7-41D3-B1B5-408DB6B5F671}" type="slidenum">
              <a:rPr lang="en-US" smtClean="0"/>
              <a:t>‹#›</a:t>
            </a:fld>
            <a:endParaRPr lang="en-US"/>
          </a:p>
        </p:txBody>
      </p:sp>
    </p:spTree>
    <p:extLst>
      <p:ext uri="{BB962C8B-B14F-4D97-AF65-F5344CB8AC3E}">
        <p14:creationId xmlns:p14="http://schemas.microsoft.com/office/powerpoint/2010/main" val="3130505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A96617-E8BC-4658-B6C6-2D6B8DA3D69C}"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234CA-15D7-41D3-B1B5-408DB6B5F671}" type="slidenum">
              <a:rPr lang="en-US" smtClean="0"/>
              <a:t>‹#›</a:t>
            </a:fld>
            <a:endParaRPr lang="en-US"/>
          </a:p>
        </p:txBody>
      </p:sp>
    </p:spTree>
    <p:extLst>
      <p:ext uri="{BB962C8B-B14F-4D97-AF65-F5344CB8AC3E}">
        <p14:creationId xmlns:p14="http://schemas.microsoft.com/office/powerpoint/2010/main" val="1812913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A96617-E8BC-4658-B6C6-2D6B8DA3D69C}"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234CA-15D7-41D3-B1B5-408DB6B5F671}" type="slidenum">
              <a:rPr lang="en-US" smtClean="0"/>
              <a:t>‹#›</a:t>
            </a:fld>
            <a:endParaRPr lang="en-US"/>
          </a:p>
        </p:txBody>
      </p:sp>
    </p:spTree>
    <p:extLst>
      <p:ext uri="{BB962C8B-B14F-4D97-AF65-F5344CB8AC3E}">
        <p14:creationId xmlns:p14="http://schemas.microsoft.com/office/powerpoint/2010/main" val="3023193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A96617-E8BC-4658-B6C6-2D6B8DA3D69C}"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234CA-15D7-41D3-B1B5-408DB6B5F671}" type="slidenum">
              <a:rPr lang="en-US" smtClean="0"/>
              <a:t>‹#›</a:t>
            </a:fld>
            <a:endParaRPr lang="en-US"/>
          </a:p>
        </p:txBody>
      </p:sp>
    </p:spTree>
    <p:extLst>
      <p:ext uri="{BB962C8B-B14F-4D97-AF65-F5344CB8AC3E}">
        <p14:creationId xmlns:p14="http://schemas.microsoft.com/office/powerpoint/2010/main" val="3739034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A96617-E8BC-4658-B6C6-2D6B8DA3D69C}"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234CA-15D7-41D3-B1B5-408DB6B5F671}" type="slidenum">
              <a:rPr lang="en-US" smtClean="0"/>
              <a:t>‹#›</a:t>
            </a:fld>
            <a:endParaRPr lang="en-US"/>
          </a:p>
        </p:txBody>
      </p:sp>
    </p:spTree>
    <p:extLst>
      <p:ext uri="{BB962C8B-B14F-4D97-AF65-F5344CB8AC3E}">
        <p14:creationId xmlns:p14="http://schemas.microsoft.com/office/powerpoint/2010/main" val="1952175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8A96617-E8BC-4658-B6C6-2D6B8DA3D69C}" type="datetimeFigureOut">
              <a:rPr lang="en-US" smtClean="0"/>
              <a:t>11/9/2020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D234CA-15D7-41D3-B1B5-408DB6B5F671}" type="slidenum">
              <a:rPr lang="en-US" smtClean="0"/>
              <a:t>‹#›</a:t>
            </a:fld>
            <a:endParaRPr lang="en-US"/>
          </a:p>
        </p:txBody>
      </p:sp>
    </p:spTree>
    <p:extLst>
      <p:ext uri="{BB962C8B-B14F-4D97-AF65-F5344CB8AC3E}">
        <p14:creationId xmlns:p14="http://schemas.microsoft.com/office/powerpoint/2010/main" val="3113520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8A96617-E8BC-4658-B6C6-2D6B8DA3D69C}" type="datetimeFigureOut">
              <a:rPr lang="en-US" smtClean="0"/>
              <a:t>11/9/2020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D234CA-15D7-41D3-B1B5-408DB6B5F671}" type="slidenum">
              <a:rPr lang="en-US" smtClean="0"/>
              <a:t>‹#›</a:t>
            </a:fld>
            <a:endParaRPr lang="en-US"/>
          </a:p>
        </p:txBody>
      </p:sp>
    </p:spTree>
    <p:extLst>
      <p:ext uri="{BB962C8B-B14F-4D97-AF65-F5344CB8AC3E}">
        <p14:creationId xmlns:p14="http://schemas.microsoft.com/office/powerpoint/2010/main" val="1746682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8A96617-E8BC-4658-B6C6-2D6B8DA3D69C}" type="datetimeFigureOut">
              <a:rPr lang="en-US" smtClean="0"/>
              <a:t>11/9/2020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D234CA-15D7-41D3-B1B5-408DB6B5F671}" type="slidenum">
              <a:rPr lang="en-US" smtClean="0"/>
              <a:t>‹#›</a:t>
            </a:fld>
            <a:endParaRPr lang="en-US"/>
          </a:p>
        </p:txBody>
      </p:sp>
    </p:spTree>
    <p:extLst>
      <p:ext uri="{BB962C8B-B14F-4D97-AF65-F5344CB8AC3E}">
        <p14:creationId xmlns:p14="http://schemas.microsoft.com/office/powerpoint/2010/main" val="1907347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A96617-E8BC-4658-B6C6-2D6B8DA3D69C}" type="datetimeFigureOut">
              <a:rPr lang="en-US" smtClean="0"/>
              <a:t>11/9/2020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D234CA-15D7-41D3-B1B5-408DB6B5F671}" type="slidenum">
              <a:rPr lang="en-US" smtClean="0"/>
              <a:t>‹#›</a:t>
            </a:fld>
            <a:endParaRPr lang="en-US"/>
          </a:p>
        </p:txBody>
      </p:sp>
    </p:spTree>
    <p:extLst>
      <p:ext uri="{BB962C8B-B14F-4D97-AF65-F5344CB8AC3E}">
        <p14:creationId xmlns:p14="http://schemas.microsoft.com/office/powerpoint/2010/main" val="3816143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A96617-E8BC-4658-B6C6-2D6B8DA3D69C}" type="datetimeFigureOut">
              <a:rPr lang="en-US" smtClean="0"/>
              <a:t>11/9/2020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D234CA-15D7-41D3-B1B5-408DB6B5F671}" type="slidenum">
              <a:rPr lang="en-US" smtClean="0"/>
              <a:t>‹#›</a:t>
            </a:fld>
            <a:endParaRPr lang="en-US"/>
          </a:p>
        </p:txBody>
      </p:sp>
    </p:spTree>
    <p:extLst>
      <p:ext uri="{BB962C8B-B14F-4D97-AF65-F5344CB8AC3E}">
        <p14:creationId xmlns:p14="http://schemas.microsoft.com/office/powerpoint/2010/main" val="1646403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A96617-E8BC-4658-B6C6-2D6B8DA3D69C}" type="datetimeFigureOut">
              <a:rPr lang="en-US" smtClean="0"/>
              <a:t>11/9/2020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D234CA-15D7-41D3-B1B5-408DB6B5F671}" type="slidenum">
              <a:rPr lang="en-US" smtClean="0"/>
              <a:t>‹#›</a:t>
            </a:fld>
            <a:endParaRPr lang="en-US"/>
          </a:p>
        </p:txBody>
      </p:sp>
    </p:spTree>
    <p:extLst>
      <p:ext uri="{BB962C8B-B14F-4D97-AF65-F5344CB8AC3E}">
        <p14:creationId xmlns:p14="http://schemas.microsoft.com/office/powerpoint/2010/main" val="1104871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A96617-E8BC-4658-B6C6-2D6B8DA3D69C}" type="datetimeFigureOut">
              <a:rPr lang="en-US" smtClean="0"/>
              <a:t>11/9/2020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D234CA-15D7-41D3-B1B5-408DB6B5F671}" type="slidenum">
              <a:rPr lang="en-US" smtClean="0"/>
              <a:t>‹#›</a:t>
            </a:fld>
            <a:endParaRPr lang="en-US"/>
          </a:p>
        </p:txBody>
      </p:sp>
    </p:spTree>
    <p:extLst>
      <p:ext uri="{BB962C8B-B14F-4D97-AF65-F5344CB8AC3E}">
        <p14:creationId xmlns:p14="http://schemas.microsoft.com/office/powerpoint/2010/main" val="538093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421" y="191069"/>
            <a:ext cx="12014579" cy="1705970"/>
          </a:xfrm>
        </p:spPr>
        <p:txBody>
          <a:bodyPr>
            <a:normAutofit fontScale="90000"/>
          </a:bodyPr>
          <a:lstStyle/>
          <a:p>
            <a:r>
              <a:rPr lang="en-US" b="1" dirty="0" smtClean="0">
                <a:solidFill>
                  <a:schemeClr val="accent6"/>
                </a:solidFill>
              </a:rPr>
              <a:t>Department of Applied Mathematics and Computational Sciences</a:t>
            </a:r>
            <a:endParaRPr lang="en-US" b="1" dirty="0">
              <a:solidFill>
                <a:schemeClr val="accent6"/>
              </a:solidFill>
            </a:endParaRPr>
          </a:p>
        </p:txBody>
      </p:sp>
      <p:sp>
        <p:nvSpPr>
          <p:cNvPr id="3" name="Subtitle 2"/>
          <p:cNvSpPr>
            <a:spLocks noGrp="1"/>
          </p:cNvSpPr>
          <p:nvPr>
            <p:ph type="subTitle" idx="1"/>
          </p:nvPr>
        </p:nvSpPr>
        <p:spPr>
          <a:xfrm>
            <a:off x="982639" y="2715904"/>
            <a:ext cx="9685361" cy="1514902"/>
          </a:xfrm>
        </p:spPr>
        <p:txBody>
          <a:bodyPr/>
          <a:lstStyle/>
          <a:p>
            <a:r>
              <a:rPr lang="en-US" b="1" dirty="0" smtClean="0">
                <a:solidFill>
                  <a:srgbClr val="C00000"/>
                </a:solidFill>
              </a:rPr>
              <a:t>III </a:t>
            </a:r>
            <a:r>
              <a:rPr lang="en-US" b="1" dirty="0" err="1" smtClean="0">
                <a:solidFill>
                  <a:srgbClr val="C00000"/>
                </a:solidFill>
              </a:rPr>
              <a:t>Sem</a:t>
            </a:r>
            <a:r>
              <a:rPr lang="en-US" b="1" dirty="0" smtClean="0">
                <a:solidFill>
                  <a:srgbClr val="C00000"/>
                </a:solidFill>
              </a:rPr>
              <a:t> </a:t>
            </a:r>
            <a:r>
              <a:rPr lang="en-US" b="1" dirty="0" err="1" smtClean="0">
                <a:solidFill>
                  <a:srgbClr val="C00000"/>
                </a:solidFill>
              </a:rPr>
              <a:t>M.Sc.Software</a:t>
            </a:r>
            <a:r>
              <a:rPr lang="en-US" b="1" dirty="0" smtClean="0">
                <a:solidFill>
                  <a:srgbClr val="C00000"/>
                </a:solidFill>
              </a:rPr>
              <a:t> Systems</a:t>
            </a:r>
          </a:p>
          <a:p>
            <a:r>
              <a:rPr lang="en-US" b="1" dirty="0" smtClean="0">
                <a:solidFill>
                  <a:srgbClr val="C00000"/>
                </a:solidFill>
              </a:rPr>
              <a:t>Transform Techniques</a:t>
            </a:r>
          </a:p>
          <a:p>
            <a:r>
              <a:rPr lang="en-US" b="1" dirty="0" smtClean="0">
                <a:solidFill>
                  <a:srgbClr val="C00000"/>
                </a:solidFill>
              </a:rPr>
              <a:t>Dr. V. Suresh </a:t>
            </a:r>
            <a:r>
              <a:rPr lang="en-US" b="1" dirty="0" err="1" smtClean="0">
                <a:solidFill>
                  <a:srgbClr val="C00000"/>
                </a:solidFill>
              </a:rPr>
              <a:t>kumar</a:t>
            </a:r>
            <a:endParaRPr lang="en-US" b="1" dirty="0">
              <a:solidFill>
                <a:srgbClr val="C00000"/>
              </a:solidFill>
            </a:endParaRPr>
          </a:p>
        </p:txBody>
      </p:sp>
    </p:spTree>
    <p:extLst>
      <p:ext uri="{BB962C8B-B14F-4D97-AF65-F5344CB8AC3E}">
        <p14:creationId xmlns:p14="http://schemas.microsoft.com/office/powerpoint/2010/main" val="4860540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977" y="190314"/>
            <a:ext cx="5186082" cy="764428"/>
          </a:xfrm>
        </p:spPr>
        <p:txBody>
          <a:bodyPr/>
          <a:lstStyle/>
          <a:p>
            <a:r>
              <a:rPr lang="en-US" b="1" dirty="0" smtClean="0">
                <a:solidFill>
                  <a:srgbClr val="C00000"/>
                </a:solidFill>
              </a:rPr>
              <a:t>Mexican-hat-Wavelet</a:t>
            </a:r>
            <a:endParaRPr lang="en-US"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5360" y="941275"/>
                <a:ext cx="10515600" cy="1701102"/>
              </a:xfrm>
            </p:spPr>
            <p:txBody>
              <a:bodyPr>
                <a:normAutofit/>
              </a:bodyPr>
              <a:lstStyle/>
              <a:p>
                <a:pPr marL="0" indent="0">
                  <a:buNone/>
                </a:pPr>
                <a:r>
                  <a:rPr lang="en-US" sz="2400" dirty="0" smtClean="0"/>
                  <a:t>In </a:t>
                </a:r>
                <a14:m>
                  <m:oMath xmlns:m="http://schemas.openxmlformats.org/officeDocument/2006/math">
                    <m:r>
                      <a:rPr lang="en-US" sz="2400" b="0" i="1" smtClean="0">
                        <a:latin typeface="Cambria Math" panose="02040503050406030204" pitchFamily="18" charset="0"/>
                      </a:rPr>
                      <m:t>(1)</m:t>
                    </m:r>
                  </m:oMath>
                </a14:m>
                <a:r>
                  <a:rPr lang="en-US" sz="2400" dirty="0" smtClean="0"/>
                  <a:t>, If </a:t>
                </a:r>
                <a14:m>
                  <m:oMath xmlns:m="http://schemas.openxmlformats.org/officeDocument/2006/math">
                    <m:r>
                      <a:rPr lang="en-US" sz="2400" b="0" i="1" smtClean="0">
                        <a:latin typeface="Cambria Math" panose="02040503050406030204" pitchFamily="18" charset="0"/>
                      </a:rPr>
                      <m:t>𝑀</m:t>
                    </m:r>
                    <m:r>
                      <a:rPr lang="en-US" sz="2400" b="0" i="1" smtClean="0">
                        <a:latin typeface="Cambria Math" panose="02040503050406030204" pitchFamily="18" charset="0"/>
                      </a:rPr>
                      <m:t>=2</m:t>
                    </m:r>
                  </m:oMath>
                </a14:m>
                <a:r>
                  <a:rPr lang="en-US" sz="2400" dirty="0" smtClean="0"/>
                  <a:t> then the Wavelet is Mexican-hat-Wavelet.</a:t>
                </a:r>
              </a:p>
              <a:p>
                <a:pPr marL="0" indent="0">
                  <a:buNone/>
                </a:pPr>
                <a:r>
                  <a:rPr lang="en-US" sz="2400" dirty="0" smtClean="0"/>
                  <a:t>If we take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𝜑</m:t>
                        </m:r>
                      </m:e>
                      <m:sub>
                        <m:r>
                          <a:rPr lang="en-US" sz="2400" b="0" i="1" smtClean="0">
                            <a:latin typeface="Cambria Math" panose="02040503050406030204" pitchFamily="18" charset="0"/>
                            <a:ea typeface="Cambria Math" panose="02040503050406030204" pitchFamily="18" charset="0"/>
                          </a:rPr>
                          <m:t>𝑀</m:t>
                        </m:r>
                        <m:r>
                          <a:rPr lang="en-US" sz="2400" i="1">
                            <a:latin typeface="Cambria Math" panose="02040503050406030204" pitchFamily="18" charset="0"/>
                            <a:ea typeface="Cambria Math" panose="02040503050406030204" pitchFamily="18" charset="0"/>
                          </a:rPr>
                          <m:t>𝐻</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−2</m:t>
                        </m:r>
                      </m:num>
                      <m:den>
                        <m:rad>
                          <m:radPr>
                            <m:degHide m:val="on"/>
                            <m:ctrlPr>
                              <a:rPr lang="en-US" sz="2400" b="0" i="1" smtClean="0">
                                <a:latin typeface="Cambria Math" panose="02040503050406030204" pitchFamily="18" charset="0"/>
                                <a:ea typeface="Cambria Math" panose="02040503050406030204" pitchFamily="18" charset="0"/>
                              </a:rPr>
                            </m:ctrlPr>
                          </m:radPr>
                          <m:deg/>
                          <m:e>
                            <m:r>
                              <a:rPr lang="en-US" sz="2400" b="0" i="1" smtClean="0">
                                <a:latin typeface="Cambria Math" panose="02040503050406030204" pitchFamily="18" charset="0"/>
                                <a:ea typeface="Cambria Math" panose="02040503050406030204" pitchFamily="18" charset="0"/>
                              </a:rPr>
                              <m:t>3</m:t>
                            </m:r>
                          </m:e>
                        </m:rad>
                      </m:den>
                    </m:f>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𝜋</m:t>
                        </m:r>
                      </m:e>
                      <m:sup>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4</m:t>
                            </m:r>
                          </m:den>
                        </m:f>
                      </m:sup>
                    </m:sSup>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𝑒</m:t>
                        </m:r>
                      </m:e>
                      <m:sup>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𝑡</m:t>
                                </m:r>
                              </m:e>
                              <m:sup>
                                <m:r>
                                  <a:rPr lang="en-US" sz="2400" b="0" i="1" smtClean="0">
                                    <a:latin typeface="Cambria Math" panose="02040503050406030204" pitchFamily="18" charset="0"/>
                                    <a:ea typeface="Cambria Math" panose="02040503050406030204" pitchFamily="18" charset="0"/>
                                  </a:rPr>
                                  <m:t>2</m:t>
                                </m:r>
                              </m:sup>
                            </m:sSup>
                          </m:num>
                          <m:den>
                            <m:r>
                              <a:rPr lang="en-US" sz="2400" b="0" i="1" smtClean="0">
                                <a:latin typeface="Cambria Math" panose="02040503050406030204" pitchFamily="18" charset="0"/>
                                <a:ea typeface="Cambria Math" panose="02040503050406030204" pitchFamily="18" charset="0"/>
                              </a:rPr>
                              <m:t>2</m:t>
                            </m:r>
                          </m:den>
                        </m:f>
                      </m:sup>
                    </m:sSup>
                  </m:oMath>
                </a14:m>
                <a:r>
                  <a:rPr lang="en-US" sz="2400" dirty="0" smtClean="0"/>
                  <a:t>then </a:t>
                </a:r>
              </a:p>
              <a:p>
                <a:pPr marL="0" indent="0">
                  <a:buNone/>
                </a:pPr>
                <a:r>
                  <a:rPr lang="en-US" sz="2400" dirty="0" smtClean="0"/>
                  <a:t>the corresponding Wavelet is given by</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5360" y="941275"/>
                <a:ext cx="10515600" cy="1701102"/>
              </a:xfrm>
              <a:blipFill rotWithShape="0">
                <a:blip r:embed="rId2"/>
                <a:stretch>
                  <a:fillRect l="-928" t="-5018" b="-28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005598" y="2642377"/>
                <a:ext cx="3052823" cy="668388"/>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𝜓</m:t>
                        </m:r>
                      </m:e>
                      <m:sub>
                        <m:r>
                          <a:rPr lang="en-US" sz="2400" b="0" i="1" smtClean="0">
                            <a:latin typeface="Cambria Math" panose="02040503050406030204" pitchFamily="18" charset="0"/>
                            <a:ea typeface="Cambria Math" panose="02040503050406030204" pitchFamily="18" charset="0"/>
                          </a:rPr>
                          <m:t>𝑀</m:t>
                        </m:r>
                        <m:r>
                          <a:rPr lang="en-US" sz="2400" i="1">
                            <a:latin typeface="Cambria Math" panose="02040503050406030204" pitchFamily="18" charset="0"/>
                            <a:ea typeface="Cambria Math" panose="02040503050406030204" pitchFamily="18" charset="0"/>
                          </a:rPr>
                          <m:t>𝐻</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2</m:t>
                            </m:r>
                          </m:sup>
                        </m:sSup>
                      </m:num>
                      <m:den>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𝑡</m:t>
                            </m:r>
                          </m:e>
                          <m:sup>
                            <m:r>
                              <a:rPr lang="en-US" sz="2400" b="0" i="1" smtClean="0">
                                <a:latin typeface="Cambria Math" panose="02040503050406030204" pitchFamily="18" charset="0"/>
                                <a:ea typeface="Cambria Math" panose="02040503050406030204" pitchFamily="18" charset="0"/>
                              </a:rPr>
                              <m:t>2</m:t>
                            </m:r>
                          </m:sup>
                        </m:sSup>
                      </m:den>
                    </m:f>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𝜑</m:t>
                        </m:r>
                      </m:e>
                      <m:sub>
                        <m:r>
                          <a:rPr lang="en-US" sz="2400" b="0" i="1" smtClean="0">
                            <a:latin typeface="Cambria Math" panose="02040503050406030204" pitchFamily="18" charset="0"/>
                            <a:ea typeface="Cambria Math" panose="02040503050406030204" pitchFamily="18" charset="0"/>
                          </a:rPr>
                          <m:t>𝑀</m:t>
                        </m:r>
                        <m:r>
                          <a:rPr lang="en-US" sz="2400" i="1">
                            <a:latin typeface="Cambria Math" panose="02040503050406030204" pitchFamily="18" charset="0"/>
                            <a:ea typeface="Cambria Math" panose="02040503050406030204" pitchFamily="18" charset="0"/>
                          </a:rPr>
                          <m:t>𝐻</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2005598" y="2642377"/>
                <a:ext cx="3052823" cy="66838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342430" y="5997425"/>
                <a:ext cx="3211970" cy="689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ea typeface="Cambria Math" panose="02040503050406030204" pitchFamily="18" charset="0"/>
                            </a:rPr>
                            <m:t>𝑀𝐻</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2</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3</m:t>
                              </m:r>
                            </m:e>
                          </m:rad>
                        </m:den>
                      </m:f>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den>
                          </m:f>
                        </m:sup>
                      </m:sSup>
                      <m:r>
                        <a:rPr lang="en-US" b="0" i="1" smtClean="0">
                          <a:latin typeface="Cambria Math" panose="02040503050406030204" pitchFamily="18" charset="0"/>
                          <a:ea typeface="Cambria Math" panose="02040503050406030204" pitchFamily="18" charset="0"/>
                        </a:rPr>
                        <m:t>(1−</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𝑡</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2</m:t>
                              </m:r>
                            </m:den>
                          </m:f>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3342430" y="5997425"/>
                <a:ext cx="3211970" cy="68929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836545" y="3501526"/>
                <a:ext cx="3390928"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𝑡</m:t>
                          </m:r>
                        </m:den>
                      </m:f>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𝑀𝐻</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−2</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3</m:t>
                              </m:r>
                            </m:e>
                          </m:rad>
                        </m:den>
                      </m:f>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den>
                          </m:f>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𝑡</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2</m:t>
                              </m:r>
                            </m:den>
                          </m:f>
                        </m:sup>
                      </m:sSup>
                      <m:d>
                        <m:dPr>
                          <m:ctrlPr>
                            <a:rPr lang="en-US" i="1" smtClean="0">
                              <a:latin typeface="Cambria Math" panose="02040503050406030204" pitchFamily="18" charset="0"/>
                              <a:ea typeface="Cambria Math" panose="02040503050406030204" pitchFamily="18" charset="0"/>
                            </a:rPr>
                          </m:ctrlPr>
                        </m:dPr>
                        <m:e>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2</m:t>
                              </m:r>
                            </m:den>
                          </m:f>
                        </m:e>
                      </m:d>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836545" y="3501526"/>
                <a:ext cx="3390928" cy="71468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969329" y="4309109"/>
                <a:ext cx="1719766" cy="689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2</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3</m:t>
                              </m:r>
                            </m:e>
                          </m:rad>
                        </m:den>
                      </m:f>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den>
                          </m:f>
                        </m:sup>
                      </m:sSup>
                      <m:r>
                        <a:rPr lang="en-US" b="0" i="1" smtClean="0">
                          <a:latin typeface="Cambria Math" panose="02040503050406030204" pitchFamily="18" charset="0"/>
                          <a:ea typeface="Cambria Math" panose="02040503050406030204" pitchFamily="18" charset="0"/>
                        </a:rPr>
                        <m:t>𝑡</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𝑡</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2</m:t>
                              </m:r>
                            </m:den>
                          </m:f>
                        </m:sup>
                      </m:sSup>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2969329" y="4309109"/>
                <a:ext cx="1719766" cy="689291"/>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005598" y="5091300"/>
                <a:ext cx="4510402" cy="720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𝑑</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𝑑</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𝑡</m:t>
                              </m:r>
                            </m:e>
                            <m:sup>
                              <m:r>
                                <a:rPr lang="en-US" i="1">
                                  <a:latin typeface="Cambria Math" panose="02040503050406030204" pitchFamily="18" charset="0"/>
                                  <a:ea typeface="Cambria Math" panose="02040503050406030204" pitchFamily="18" charset="0"/>
                                </a:rPr>
                                <m:t>2</m:t>
                              </m:r>
                            </m:sup>
                          </m:sSup>
                        </m:den>
                      </m:f>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ea typeface="Cambria Math" panose="02040503050406030204" pitchFamily="18" charset="0"/>
                            </a:rPr>
                            <m:t>𝑀𝐻</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2</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3</m:t>
                              </m:r>
                            </m:e>
                          </m:rad>
                        </m:den>
                      </m:f>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den>
                          </m:f>
                        </m:sup>
                      </m:sSup>
                      <m:d>
                        <m:dPr>
                          <m:begChr m:val="["/>
                          <m:endChr m:val="]"/>
                          <m:ctrlPr>
                            <a:rPr lang="en-US"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𝑡</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2</m:t>
                                  </m:r>
                                </m:den>
                              </m:f>
                            </m:sup>
                          </m:sSup>
                          <m:d>
                            <m:dPr>
                              <m:ctrlPr>
                                <a:rPr lang="en-US" i="1" smtClean="0">
                                  <a:latin typeface="Cambria Math" panose="02040503050406030204" pitchFamily="18" charset="0"/>
                                  <a:ea typeface="Cambria Math" panose="02040503050406030204" pitchFamily="18" charset="0"/>
                                </a:rPr>
                              </m:ctrlPr>
                            </m:dPr>
                            <m:e>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2</m:t>
                                  </m:r>
                                </m:den>
                              </m:f>
                            </m:e>
                          </m:d>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𝑡</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2</m:t>
                                  </m:r>
                                </m:den>
                              </m:f>
                            </m:sup>
                          </m:sSup>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005598" y="5091300"/>
                <a:ext cx="4510402" cy="720325"/>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9186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1" y="472933"/>
            <a:ext cx="4607859" cy="697193"/>
          </a:xfrm>
        </p:spPr>
        <p:txBody>
          <a:bodyPr/>
          <a:lstStyle/>
          <a:p>
            <a:r>
              <a:rPr lang="en-US" b="1" dirty="0" smtClean="0">
                <a:solidFill>
                  <a:srgbClr val="C00000"/>
                </a:solidFill>
              </a:rPr>
              <a:t>Moments Vanishes </a:t>
            </a:r>
            <a:endParaRPr lang="en-US" b="1" dirty="0">
              <a:solidFill>
                <a:srgbClr val="C00000"/>
              </a:solidFill>
            </a:endParaRPr>
          </a:p>
        </p:txBody>
      </p:sp>
      <p:sp>
        <p:nvSpPr>
          <p:cNvPr id="3" name="Content Placeholder 2"/>
          <p:cNvSpPr>
            <a:spLocks noGrp="1"/>
          </p:cNvSpPr>
          <p:nvPr>
            <p:ph idx="1"/>
          </p:nvPr>
        </p:nvSpPr>
        <p:spPr>
          <a:xfrm>
            <a:off x="838200" y="1825626"/>
            <a:ext cx="5280212" cy="473822"/>
          </a:xfrm>
        </p:spPr>
        <p:txBody>
          <a:bodyPr>
            <a:normAutofit lnSpcReduction="10000"/>
          </a:bodyPr>
          <a:lstStyle/>
          <a:p>
            <a:pPr marL="0" indent="0">
              <a:buNone/>
            </a:pPr>
            <a:r>
              <a:rPr lang="en-US" dirty="0" smtClean="0"/>
              <a:t>In addition </a:t>
            </a:r>
          </a:p>
        </p:txBody>
      </p:sp>
      <mc:AlternateContent xmlns:mc="http://schemas.openxmlformats.org/markup-compatibility/2006" xmlns:a14="http://schemas.microsoft.com/office/drawing/2010/main">
        <mc:Choice Requires="a14">
          <p:sp>
            <p:nvSpPr>
              <p:cNvPr id="4" name="Rectangle 3"/>
              <p:cNvSpPr/>
              <p:nvPr/>
            </p:nvSpPr>
            <p:spPr>
              <a:xfrm>
                <a:off x="1605742" y="3748323"/>
                <a:ext cx="3745128" cy="638316"/>
              </a:xfrm>
              <a:prstGeom prst="rect">
                <a:avLst/>
              </a:prstGeom>
            </p:spPr>
            <p:txBody>
              <a:bodyPr wrap="none">
                <a:spAutoFit/>
              </a:bodyPr>
              <a:lstStyle/>
              <a:p>
                <a:r>
                  <a:rPr lang="en-US" sz="2800" dirty="0" smtClean="0"/>
                  <a:t>(ii) </a:t>
                </a:r>
                <a14:m>
                  <m:oMath xmlns:m="http://schemas.openxmlformats.org/officeDocument/2006/math">
                    <m:nary>
                      <m:naryPr>
                        <m:ctrlPr>
                          <a:rPr lang="en-US" sz="2800" i="1">
                            <a:latin typeface="Cambria Math" panose="02040503050406030204" pitchFamily="18" charset="0"/>
                            <a:ea typeface="Cambria Math" panose="02040503050406030204" pitchFamily="18" charset="0"/>
                          </a:rPr>
                        </m:ctrlPr>
                      </m:naryPr>
                      <m:sub>
                        <m:r>
                          <m:rPr>
                            <m:brk m:alnAt="23"/>
                          </m:rP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m:t>
                        </m:r>
                      </m:sub>
                      <m:sup>
                        <m:r>
                          <a:rPr lang="en-US" sz="2800" i="1">
                            <a:latin typeface="Cambria Math" panose="02040503050406030204" pitchFamily="18" charset="0"/>
                            <a:ea typeface="Cambria Math" panose="02040503050406030204" pitchFamily="18" charset="0"/>
                          </a:rPr>
                          <m:t>∞</m:t>
                        </m:r>
                      </m:sup>
                      <m:e>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𝜓</m:t>
                            </m:r>
                          </m:e>
                          <m:sub>
                            <m:r>
                              <a:rPr lang="en-US" sz="2800" b="0" i="1" smtClean="0">
                                <a:latin typeface="Cambria Math" panose="02040503050406030204" pitchFamily="18" charset="0"/>
                                <a:ea typeface="Cambria Math" panose="02040503050406030204" pitchFamily="18" charset="0"/>
                              </a:rPr>
                              <m:t>𝑀𝐻</m:t>
                            </m:r>
                          </m:sub>
                        </m:sSub>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𝑡</m:t>
                            </m:r>
                          </m:e>
                        </m:d>
                        <m:r>
                          <a:rPr lang="en-US" sz="2800" i="1">
                            <a:latin typeface="Cambria Math" panose="02040503050406030204" pitchFamily="18" charset="0"/>
                            <a:ea typeface="Cambria Math" panose="02040503050406030204" pitchFamily="18" charset="0"/>
                          </a:rPr>
                          <m:t>𝑡</m:t>
                        </m:r>
                      </m:e>
                    </m:nary>
                    <m:r>
                      <a:rPr lang="en-US" sz="2800" i="1">
                        <a:latin typeface="Cambria Math" panose="02040503050406030204" pitchFamily="18" charset="0"/>
                        <a:ea typeface="Cambria Math" panose="02040503050406030204" pitchFamily="18" charset="0"/>
                      </a:rPr>
                      <m:t>𝑑𝑡</m:t>
                    </m:r>
                    <m:r>
                      <a:rPr lang="en-US" sz="2800" i="1">
                        <a:latin typeface="Cambria Math" panose="02040503050406030204" pitchFamily="18" charset="0"/>
                        <a:ea typeface="Cambria Math" panose="02040503050406030204" pitchFamily="18" charset="0"/>
                      </a:rPr>
                      <m:t>=0</m:t>
                    </m:r>
                  </m:oMath>
                </a14:m>
                <a:r>
                  <a:rPr lang="en-US" sz="28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1605742" y="3748323"/>
                <a:ext cx="3745128" cy="638316"/>
              </a:xfrm>
              <a:prstGeom prst="rect">
                <a:avLst/>
              </a:prstGeom>
              <a:blipFill rotWithShape="0">
                <a:blip r:embed="rId2"/>
                <a:stretch>
                  <a:fillRect l="-3252" b="-18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605742" y="2733285"/>
                <a:ext cx="3745128" cy="638316"/>
              </a:xfrm>
              <a:prstGeom prst="rect">
                <a:avLst/>
              </a:prstGeom>
            </p:spPr>
            <p:txBody>
              <a:bodyPr wrap="square">
                <a:spAutoFit/>
              </a:bodyPr>
              <a:lstStyle/>
              <a:p>
                <a:r>
                  <a:rPr lang="en-US" sz="2800" dirty="0"/>
                  <a:t>(</a:t>
                </a:r>
                <a:r>
                  <a:rPr lang="en-US" sz="2800" dirty="0" err="1"/>
                  <a:t>i</a:t>
                </a:r>
                <a:r>
                  <a:rPr lang="en-US" sz="2800" dirty="0"/>
                  <a:t>) </a:t>
                </a:r>
                <a14:m>
                  <m:oMath xmlns:m="http://schemas.openxmlformats.org/officeDocument/2006/math">
                    <m:nary>
                      <m:naryPr>
                        <m:ctrlPr>
                          <a:rPr lang="en-US" sz="2800" i="1">
                            <a:latin typeface="Cambria Math" panose="02040503050406030204" pitchFamily="18" charset="0"/>
                            <a:ea typeface="Cambria Math" panose="02040503050406030204" pitchFamily="18" charset="0"/>
                          </a:rPr>
                        </m:ctrlPr>
                      </m:naryPr>
                      <m:sub>
                        <m:r>
                          <m:rPr>
                            <m:brk m:alnAt="23"/>
                          </m:rP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m:t>
                        </m:r>
                      </m:sub>
                      <m:sup>
                        <m:r>
                          <a:rPr lang="en-US" sz="2800" i="1">
                            <a:latin typeface="Cambria Math" panose="02040503050406030204" pitchFamily="18" charset="0"/>
                            <a:ea typeface="Cambria Math" panose="02040503050406030204" pitchFamily="18" charset="0"/>
                          </a:rPr>
                          <m:t>∞</m:t>
                        </m:r>
                      </m:sup>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𝜓</m:t>
                            </m:r>
                          </m:e>
                          <m:sub>
                            <m:r>
                              <a:rPr lang="en-US" sz="2800" i="1">
                                <a:latin typeface="Cambria Math" panose="02040503050406030204" pitchFamily="18" charset="0"/>
                                <a:ea typeface="Cambria Math" panose="02040503050406030204" pitchFamily="18" charset="0"/>
                              </a:rPr>
                              <m:t>𝑀𝐻</m:t>
                            </m:r>
                          </m:sub>
                        </m:sSub>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𝑡</m:t>
                            </m:r>
                          </m:e>
                        </m:d>
                      </m:e>
                    </m:nary>
                    <m:r>
                      <a:rPr lang="en-US" sz="2800" i="1">
                        <a:latin typeface="Cambria Math" panose="02040503050406030204" pitchFamily="18" charset="0"/>
                        <a:ea typeface="Cambria Math" panose="02040503050406030204" pitchFamily="18" charset="0"/>
                      </a:rPr>
                      <m:t>𝑑𝑡</m:t>
                    </m:r>
                    <m:r>
                      <a:rPr lang="en-US" sz="2800" i="1">
                        <a:latin typeface="Cambria Math" panose="02040503050406030204" pitchFamily="18" charset="0"/>
                        <a:ea typeface="Cambria Math" panose="02040503050406030204" pitchFamily="18" charset="0"/>
                      </a:rPr>
                      <m:t>=0</m:t>
                    </m:r>
                  </m:oMath>
                </a14:m>
                <a:r>
                  <a:rPr lang="en-US" sz="2800" dirty="0"/>
                  <a:t> </a:t>
                </a:r>
              </a:p>
            </p:txBody>
          </p:sp>
        </mc:Choice>
        <mc:Fallback xmlns="">
          <p:sp>
            <p:nvSpPr>
              <p:cNvPr id="5" name="Rectangle 4"/>
              <p:cNvSpPr>
                <a:spLocks noRot="1" noChangeAspect="1" noMove="1" noResize="1" noEditPoints="1" noAdjustHandles="1" noChangeArrowheads="1" noChangeShapeType="1" noTextEdit="1"/>
              </p:cNvSpPr>
              <p:nvPr/>
            </p:nvSpPr>
            <p:spPr>
              <a:xfrm>
                <a:off x="1605742" y="2733285"/>
                <a:ext cx="3745128" cy="638316"/>
              </a:xfrm>
              <a:prstGeom prst="rect">
                <a:avLst/>
              </a:prstGeom>
              <a:blipFill rotWithShape="0">
                <a:blip r:embed="rId3"/>
                <a:stretch>
                  <a:fillRect l="-3252" b="-18095"/>
                </a:stretch>
              </a:blipFill>
            </p:spPr>
            <p:txBody>
              <a:bodyPr/>
              <a:lstStyle/>
              <a:p>
                <a:r>
                  <a:rPr lang="en-US">
                    <a:noFill/>
                  </a:rPr>
                  <a:t> </a:t>
                </a:r>
              </a:p>
            </p:txBody>
          </p:sp>
        </mc:Fallback>
      </mc:AlternateContent>
    </p:spTree>
    <p:extLst>
      <p:ext uri="{BB962C8B-B14F-4D97-AF65-F5344CB8AC3E}">
        <p14:creationId xmlns:p14="http://schemas.microsoft.com/office/powerpoint/2010/main" val="306000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06" y="163419"/>
            <a:ext cx="2873188" cy="697193"/>
          </a:xfrm>
        </p:spPr>
        <p:txBody>
          <a:bodyPr/>
          <a:lstStyle/>
          <a:p>
            <a:r>
              <a:rPr lang="en-US" b="1" dirty="0" smtClean="0">
                <a:solidFill>
                  <a:srgbClr val="C00000"/>
                </a:solidFill>
              </a:rPr>
              <a:t>Justification</a:t>
            </a:r>
            <a:r>
              <a:rPr lang="en-US" dirty="0" smtClean="0"/>
              <a:t> </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480697" y="995083"/>
                <a:ext cx="5035994" cy="7679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sz="2000" i="1" smtClean="0">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𝜓</m:t>
                              </m:r>
                            </m:e>
                            <m:sub>
                              <m:r>
                                <a:rPr lang="en-US" sz="2000" b="0" i="1" smtClean="0">
                                  <a:latin typeface="Cambria Math" panose="02040503050406030204" pitchFamily="18" charset="0"/>
                                  <a:ea typeface="Cambria Math" panose="02040503050406030204" pitchFamily="18" charset="0"/>
                                </a:rPr>
                                <m:t>𝑀𝐻</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𝑡</m:t>
                              </m:r>
                            </m:e>
                          </m:d>
                        </m:e>
                      </m:nary>
                      <m:r>
                        <a:rPr lang="en-US" sz="2000" i="1">
                          <a:latin typeface="Cambria Math" panose="02040503050406030204" pitchFamily="18" charset="0"/>
                          <a:ea typeface="Cambria Math" panose="02040503050406030204" pitchFamily="18" charset="0"/>
                        </a:rPr>
                        <m:t>𝑑𝑡</m:t>
                      </m:r>
                      <m:r>
                        <a:rPr lang="en-US" sz="2000" i="1">
                          <a:latin typeface="Cambria Math" panose="02040503050406030204" pitchFamily="18" charset="0"/>
                          <a:ea typeface="Cambria Math" panose="02040503050406030204" pitchFamily="18" charset="0"/>
                        </a:rPr>
                        <m:t>=</m:t>
                      </m:r>
                      <m:nary>
                        <m:naryPr>
                          <m:ctrlPr>
                            <a:rPr lang="en-US" sz="2000" i="1">
                              <a:latin typeface="Cambria Math" panose="02040503050406030204" pitchFamily="18" charset="0"/>
                              <a:ea typeface="Cambria Math" panose="02040503050406030204" pitchFamily="18" charset="0"/>
                            </a:rPr>
                          </m:ctrlPr>
                        </m:naryPr>
                        <m:sub>
                          <m:r>
                            <a:rPr lang="en-US"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m:t>
                          </m:r>
                        </m:sub>
                        <m:sup>
                          <m:r>
                            <a:rPr lang="en-US" sz="2000" i="1" smtClean="0">
                              <a:latin typeface="Cambria Math" panose="02040503050406030204" pitchFamily="18" charset="0"/>
                              <a:ea typeface="Cambria Math" panose="02040503050406030204" pitchFamily="18" charset="0"/>
                            </a:rPr>
                            <m:t>∞</m:t>
                          </m:r>
                        </m:sup>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2</m:t>
                              </m:r>
                            </m:num>
                            <m:den>
                              <m:rad>
                                <m:radPr>
                                  <m:degHide m:val="on"/>
                                  <m:ctrlPr>
                                    <a:rPr lang="en-US" sz="2000" i="1">
                                      <a:latin typeface="Cambria Math" panose="02040503050406030204" pitchFamily="18" charset="0"/>
                                      <a:ea typeface="Cambria Math" panose="02040503050406030204" pitchFamily="18" charset="0"/>
                                    </a:rPr>
                                  </m:ctrlPr>
                                </m:radPr>
                                <m:deg/>
                                <m:e>
                                  <m:r>
                                    <a:rPr lang="en-US" sz="2000" i="1">
                                      <a:latin typeface="Cambria Math" panose="02040503050406030204" pitchFamily="18" charset="0"/>
                                      <a:ea typeface="Cambria Math" panose="02040503050406030204" pitchFamily="18" charset="0"/>
                                    </a:rPr>
                                    <m:t>3</m:t>
                                  </m:r>
                                </m:e>
                              </m:rad>
                            </m:den>
                          </m:f>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𝜋</m:t>
                              </m:r>
                            </m:e>
                            <m:sup>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4</m:t>
                                  </m:r>
                                </m:den>
                              </m:f>
                            </m:sup>
                          </m:sSup>
                          <m:r>
                            <a:rPr lang="en-US" sz="2000" i="1">
                              <a:latin typeface="Cambria Math" panose="02040503050406030204" pitchFamily="18" charset="0"/>
                              <a:ea typeface="Cambria Math" panose="02040503050406030204" pitchFamily="18" charset="0"/>
                            </a:rPr>
                            <m:t>(1−</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𝑡</m:t>
                              </m:r>
                            </m:e>
                            <m:sup>
                              <m:r>
                                <a:rPr lang="en-US" sz="2000" i="1">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𝑡</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2</m:t>
                                  </m:r>
                                </m:den>
                              </m:f>
                            </m:sup>
                          </m:sSup>
                        </m:e>
                      </m:nary>
                      <m:r>
                        <a:rPr lang="en-US" sz="2000" i="1">
                          <a:latin typeface="Cambria Math" panose="02040503050406030204" pitchFamily="18" charset="0"/>
                          <a:ea typeface="Cambria Math" panose="02040503050406030204" pitchFamily="18" charset="0"/>
                        </a:rPr>
                        <m:t>𝑑𝑡</m:t>
                      </m:r>
                    </m:oMath>
                  </m:oMathPara>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480697" y="995083"/>
                <a:ext cx="5035994" cy="767967"/>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784128" y="1897521"/>
                <a:ext cx="3519681" cy="7679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2</m:t>
                          </m:r>
                        </m:num>
                        <m:den>
                          <m:rad>
                            <m:radPr>
                              <m:degHide m:val="on"/>
                              <m:ctrlPr>
                                <a:rPr lang="en-US" sz="2000" i="1">
                                  <a:latin typeface="Cambria Math" panose="02040503050406030204" pitchFamily="18" charset="0"/>
                                  <a:ea typeface="Cambria Math" panose="02040503050406030204" pitchFamily="18" charset="0"/>
                                </a:rPr>
                              </m:ctrlPr>
                            </m:radPr>
                            <m:deg/>
                            <m:e>
                              <m:r>
                                <a:rPr lang="en-US" sz="2000" i="1">
                                  <a:latin typeface="Cambria Math" panose="02040503050406030204" pitchFamily="18" charset="0"/>
                                  <a:ea typeface="Cambria Math" panose="02040503050406030204" pitchFamily="18" charset="0"/>
                                </a:rPr>
                                <m:t>3</m:t>
                              </m:r>
                            </m:e>
                          </m:rad>
                        </m:den>
                      </m:f>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𝜋</m:t>
                          </m:r>
                        </m:e>
                        <m:sup>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4</m:t>
                              </m:r>
                            </m:den>
                          </m:f>
                        </m:sup>
                      </m:sSup>
                      <m:nary>
                        <m:naryPr>
                          <m:ctrlPr>
                            <a:rPr lang="en-US" sz="2000" i="1">
                              <a:latin typeface="Cambria Math" panose="02040503050406030204" pitchFamily="18" charset="0"/>
                              <a:ea typeface="Cambria Math" panose="02040503050406030204" pitchFamily="18" charset="0"/>
                            </a:rPr>
                          </m:ctrlPr>
                        </m:naryPr>
                        <m:sub>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r>
                            <a:rPr lang="en-US" sz="200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(1−</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𝑡</m:t>
                              </m:r>
                            </m:e>
                            <m:sup>
                              <m:r>
                                <a:rPr lang="en-US" sz="2000" i="1">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𝑡</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2</m:t>
                                  </m:r>
                                </m:den>
                              </m:f>
                            </m:sup>
                          </m:sSup>
                        </m:e>
                      </m:nary>
                      <m:r>
                        <a:rPr lang="en-US" sz="2000" i="1">
                          <a:latin typeface="Cambria Math" panose="02040503050406030204" pitchFamily="18" charset="0"/>
                          <a:ea typeface="Cambria Math" panose="02040503050406030204" pitchFamily="18" charset="0"/>
                        </a:rPr>
                        <m:t>𝑑𝑡</m:t>
                      </m:r>
                    </m:oMath>
                  </m:oMathPara>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1784128" y="1897521"/>
                <a:ext cx="3519681" cy="76796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784127" y="2901528"/>
                <a:ext cx="3478003" cy="7698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4</m:t>
                          </m:r>
                        </m:num>
                        <m:den>
                          <m:rad>
                            <m:radPr>
                              <m:degHide m:val="on"/>
                              <m:ctrlPr>
                                <a:rPr lang="en-US" sz="2000" i="1">
                                  <a:latin typeface="Cambria Math" panose="02040503050406030204" pitchFamily="18" charset="0"/>
                                  <a:ea typeface="Cambria Math" panose="02040503050406030204" pitchFamily="18" charset="0"/>
                                </a:rPr>
                              </m:ctrlPr>
                            </m:radPr>
                            <m:deg/>
                            <m:e>
                              <m:r>
                                <a:rPr lang="en-US" sz="2000" i="1">
                                  <a:latin typeface="Cambria Math" panose="02040503050406030204" pitchFamily="18" charset="0"/>
                                  <a:ea typeface="Cambria Math" panose="02040503050406030204" pitchFamily="18" charset="0"/>
                                </a:rPr>
                                <m:t>3</m:t>
                              </m:r>
                            </m:e>
                          </m:rad>
                        </m:den>
                      </m:f>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𝜋</m:t>
                          </m:r>
                        </m:e>
                        <m:sup>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4</m:t>
                              </m:r>
                            </m:den>
                          </m:f>
                        </m:sup>
                      </m:sSup>
                      <m:nary>
                        <m:naryPr>
                          <m:ctrlPr>
                            <a:rPr lang="en-US" sz="2000" i="1">
                              <a:latin typeface="Cambria Math" panose="02040503050406030204" pitchFamily="18" charset="0"/>
                              <a:ea typeface="Cambria Math" panose="02040503050406030204" pitchFamily="18" charset="0"/>
                            </a:rPr>
                          </m:ctrlPr>
                        </m:naryPr>
                        <m:sub>
                          <m:r>
                            <a:rPr lang="en-US" sz="2000" b="0" i="1" smtClean="0">
                              <a:latin typeface="Cambria Math" panose="02040503050406030204" pitchFamily="18" charset="0"/>
                              <a:ea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m:t>
                          </m:r>
                        </m:sup>
                        <m:e>
                          <m:r>
                            <a:rPr lang="en-US" sz="200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(1−</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𝑡</m:t>
                              </m:r>
                            </m:e>
                            <m:sup>
                              <m:r>
                                <a:rPr lang="en-US" sz="2000" i="1">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𝑡</m:t>
                                      </m:r>
                                    </m:e>
                                    <m:sup>
                                      <m:r>
                                        <a:rPr lang="en-US" sz="2000" i="1">
                                          <a:latin typeface="Cambria Math" panose="02040503050406030204" pitchFamily="18" charset="0"/>
                                          <a:ea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2</m:t>
                                  </m:r>
                                </m:den>
                              </m:f>
                            </m:sup>
                          </m:sSup>
                        </m:e>
                      </m:nary>
                      <m:r>
                        <a:rPr lang="en-US" sz="2000" i="1">
                          <a:latin typeface="Cambria Math" panose="02040503050406030204" pitchFamily="18" charset="0"/>
                          <a:ea typeface="Cambria Math" panose="02040503050406030204" pitchFamily="18" charset="0"/>
                        </a:rPr>
                        <m:t>𝑑𝑡</m:t>
                      </m:r>
                    </m:oMath>
                  </m:oMathPara>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1784127" y="2901528"/>
                <a:ext cx="3478003" cy="76989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686939" y="3905535"/>
                <a:ext cx="88440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𝑡</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2</m:t>
                          </m:r>
                        </m:den>
                      </m:f>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2686939" y="3905535"/>
                <a:ext cx="884408" cy="64633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686939" y="4785982"/>
                <a:ext cx="1031051"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𝑑𝑦</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𝑡</m:t>
                          </m:r>
                        </m:num>
                        <m:den>
                          <m:r>
                            <a:rPr lang="en-US" i="1">
                              <a:latin typeface="Cambria Math" panose="02040503050406030204" pitchFamily="18" charset="0"/>
                              <a:ea typeface="Cambria Math" panose="02040503050406030204" pitchFamily="18" charset="0"/>
                            </a:rPr>
                            <m:t>2</m:t>
                          </m:r>
                        </m:den>
                      </m:f>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686939" y="4785982"/>
                <a:ext cx="1031051" cy="618246"/>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029140" y="4017512"/>
                <a:ext cx="10126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𝑡</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𝑦</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29140" y="4017512"/>
                <a:ext cx="1012650" cy="369332"/>
              </a:xfrm>
              <a:prstGeom prst="rect">
                <a:avLst/>
              </a:prstGeom>
              <a:blipFill rotWithShape="0">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200886" y="4725773"/>
                <a:ext cx="1069460" cy="427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𝑦</m:t>
                          </m:r>
                        </m:e>
                      </m:rad>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4200886" y="4725773"/>
                <a:ext cx="1069460" cy="427746"/>
              </a:xfrm>
              <a:prstGeom prst="rect">
                <a:avLst/>
              </a:prstGeom>
              <a:blipFill rotWithShape="0">
                <a:blip r:embed="rId8"/>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764878" y="5533265"/>
                <a:ext cx="1035861"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𝑑𝑡</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𝑑𝑦</m:t>
                          </m:r>
                        </m:num>
                        <m:den>
                          <m:r>
                            <a:rPr lang="en-US" i="1">
                              <a:latin typeface="Cambria Math" panose="02040503050406030204" pitchFamily="18" charset="0"/>
                              <a:ea typeface="Cambria Math" panose="02040503050406030204" pitchFamily="18" charset="0"/>
                            </a:rPr>
                            <m:t>𝑡</m:t>
                          </m:r>
                        </m:den>
                      </m:f>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2764878" y="5533265"/>
                <a:ext cx="1035861" cy="61824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970092" y="6108137"/>
                <a:ext cx="1202509" cy="734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𝑑𝑡</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𝑑𝑦</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𝑦</m:t>
                              </m:r>
                            </m:e>
                          </m:rad>
                        </m:den>
                      </m:f>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970092" y="6108137"/>
                <a:ext cx="1202509" cy="734560"/>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817365" y="983784"/>
                <a:ext cx="4752007" cy="7439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ea typeface="Cambria Math" panose="02040503050406030204" pitchFamily="18" charset="0"/>
                                </a:rPr>
                                <m:t>𝑀𝐻</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e>
                          </m:d>
                        </m:e>
                      </m:nary>
                      <m:r>
                        <a:rPr lang="en-US" i="1">
                          <a:latin typeface="Cambria Math" panose="02040503050406030204" pitchFamily="18" charset="0"/>
                          <a:ea typeface="Cambria Math" panose="02040503050406030204" pitchFamily="18" charset="0"/>
                        </a:rPr>
                        <m:t>𝑑𝑡</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4</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3</m:t>
                              </m:r>
                            </m:e>
                          </m:rad>
                        </m:den>
                      </m:f>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den>
                          </m:f>
                        </m:sup>
                      </m:sSup>
                      <m:nary>
                        <m:naryPr>
                          <m:ctrlPr>
                            <a:rPr lang="en-US" i="1">
                              <a:latin typeface="Cambria Math" panose="02040503050406030204" pitchFamily="18" charset="0"/>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ea typeface="Cambria Math" panose="02040503050406030204" pitchFamily="18" charset="0"/>
                            </a:rPr>
                            <m:t> (1−</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sup>
                          </m:sSup>
                        </m:e>
                      </m:nary>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𝑑𝑦</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𝑦</m:t>
                              </m:r>
                            </m:e>
                          </m:rad>
                        </m:den>
                      </m:f>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6817365" y="983784"/>
                <a:ext cx="4752007" cy="743986"/>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8107019" y="1973760"/>
                <a:ext cx="3154132" cy="691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4</m:t>
                          </m:r>
                        </m:num>
                        <m:den>
                          <m:rad>
                            <m:radPr>
                              <m:degHide m:val="on"/>
                              <m:ctrlPr>
                                <a:rPr lang="en-US" i="1">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6</m:t>
                              </m:r>
                            </m:e>
                          </m:rad>
                        </m:den>
                      </m:f>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den>
                          </m:f>
                        </m:sup>
                      </m:sSup>
                      <m:nary>
                        <m:naryPr>
                          <m:ctrlPr>
                            <a:rPr lang="en-US" i="1">
                              <a:latin typeface="Cambria Math" panose="02040503050406030204" pitchFamily="18" charset="0"/>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ea typeface="Cambria Math" panose="02040503050406030204" pitchFamily="18" charset="0"/>
                            </a:rPr>
                            <m:t> (1−2</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sup>
                          </m:sSup>
                        </m:e>
                      </m:nary>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𝑑𝑦</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𝑦</m:t>
                              </m:r>
                            </m:e>
                          </m:rad>
                        </m:den>
                      </m:f>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8107019" y="1973760"/>
                <a:ext cx="3154132" cy="691728"/>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707115" y="3007839"/>
                <a:ext cx="418787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4</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6</m:t>
                              </m:r>
                            </m:e>
                          </m:rad>
                        </m:den>
                      </m:f>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den>
                          </m:f>
                        </m:sup>
                      </m:sSup>
                      <m:d>
                        <m:dPr>
                          <m:begChr m:val="{"/>
                          <m:endChr m:val="}"/>
                          <m:ctrlPr>
                            <a:rPr lang="en-US" i="1" smtClean="0">
                              <a:latin typeface="Cambria Math" panose="02040503050406030204" pitchFamily="18" charset="0"/>
                              <a:ea typeface="Cambria Math" panose="02040503050406030204" pitchFamily="18" charset="0"/>
                            </a:rPr>
                          </m:ctrlPr>
                        </m:dPr>
                        <m:e>
                          <m:nary>
                            <m:naryPr>
                              <m:ctrlPr>
                                <a:rPr lang="en-US" i="1">
                                  <a:latin typeface="Cambria Math" panose="02040503050406030204" pitchFamily="18" charset="0"/>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sup>
                              </m:sSup>
                            </m:e>
                          </m:nary>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𝑑𝑦</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𝑦</m:t>
                                  </m:r>
                                </m:e>
                              </m:rad>
                            </m:den>
                          </m:f>
                          <m:r>
                            <a:rPr lang="en-US" b="0" i="1" smtClean="0">
                              <a:latin typeface="Cambria Math" panose="02040503050406030204" pitchFamily="18" charset="0"/>
                              <a:ea typeface="Cambria Math" panose="02040503050406030204" pitchFamily="18" charset="0"/>
                            </a:rPr>
                            <m:t>−2</m:t>
                          </m:r>
                          <m:nary>
                            <m:naryPr>
                              <m:ctrlPr>
                                <a:rPr lang="en-US" i="1">
                                  <a:latin typeface="Cambria Math" panose="02040503050406030204" pitchFamily="18" charset="0"/>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𝑦</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sup>
                              </m:sSup>
                            </m:e>
                          </m:nary>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𝑑𝑦</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𝑦</m:t>
                                  </m:r>
                                </m:e>
                              </m:rad>
                            </m:den>
                          </m:f>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6707115" y="3007839"/>
                <a:ext cx="4187878" cy="710194"/>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806121" y="3945557"/>
                <a:ext cx="477040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4</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6</m:t>
                              </m:r>
                            </m:e>
                          </m:rad>
                        </m:den>
                      </m:f>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den>
                          </m:f>
                        </m:sup>
                      </m:sSup>
                      <m:d>
                        <m:dPr>
                          <m:begChr m:val="{"/>
                          <m:endChr m:val="}"/>
                          <m:ctrlPr>
                            <a:rPr lang="en-US" i="1" smtClean="0">
                              <a:latin typeface="Cambria Math" panose="02040503050406030204" pitchFamily="18" charset="0"/>
                              <a:ea typeface="Cambria Math" panose="02040503050406030204" pitchFamily="18" charset="0"/>
                            </a:rPr>
                          </m:ctrlPr>
                        </m:dPr>
                        <m:e>
                          <m:nary>
                            <m:naryPr>
                              <m:ctrlPr>
                                <a:rPr lang="en-US" i="1">
                                  <a:latin typeface="Cambria Math" panose="02040503050406030204" pitchFamily="18" charset="0"/>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up>
                                  </m:sSup>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sup>
                              </m:sSup>
                            </m:e>
                          </m:nary>
                          <m:r>
                            <a:rPr lang="en-US" i="1">
                              <a:latin typeface="Cambria Math" panose="02040503050406030204" pitchFamily="18" charset="0"/>
                              <a:ea typeface="Cambria Math" panose="02040503050406030204" pitchFamily="18" charset="0"/>
                            </a:rPr>
                            <m:t>𝑑𝑦</m:t>
                          </m:r>
                          <m:r>
                            <a:rPr lang="en-US" b="0" i="1" smtClean="0">
                              <a:latin typeface="Cambria Math" panose="02040503050406030204" pitchFamily="18" charset="0"/>
                              <a:ea typeface="Cambria Math" panose="02040503050406030204" pitchFamily="18" charset="0"/>
                            </a:rPr>
                            <m:t>−2</m:t>
                          </m:r>
                          <m:nary>
                            <m:naryPr>
                              <m:ctrlPr>
                                <a:rPr lang="en-US" i="1">
                                  <a:latin typeface="Cambria Math" panose="02040503050406030204" pitchFamily="18" charset="0"/>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𝑦</m:t>
                                  </m:r>
                                </m:e>
                                <m: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sup>
                              </m:sSup>
                            </m:e>
                          </m:nary>
                          <m:r>
                            <a:rPr lang="en-US" i="1">
                              <a:latin typeface="Cambria Math" panose="02040503050406030204" pitchFamily="18" charset="0"/>
                              <a:ea typeface="Cambria Math" panose="02040503050406030204" pitchFamily="18" charset="0"/>
                            </a:rPr>
                            <m:t>𝑑𝑦</m:t>
                          </m:r>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6806121" y="3945557"/>
                <a:ext cx="4770408" cy="710194"/>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6824349" y="4998102"/>
                <a:ext cx="2953629"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4</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6</m:t>
                              </m:r>
                            </m:e>
                          </m:rad>
                        </m:den>
                      </m:f>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den>
                          </m:f>
                        </m:sup>
                      </m:sSup>
                      <m:d>
                        <m:dPr>
                          <m:begChr m:val="{"/>
                          <m:endChr m:val="}"/>
                          <m:ctrlPr>
                            <a:rPr lang="en-US" i="1" smtClean="0">
                              <a:latin typeface="Cambria Math" panose="02040503050406030204" pitchFamily="18" charset="0"/>
                              <a:ea typeface="Cambria Math" panose="02040503050406030204" pitchFamily="18" charset="0"/>
                            </a:rPr>
                          </m:ctrlPr>
                        </m:dPr>
                        <m:e>
                          <m:r>
                            <m:rPr>
                              <m:sty m:val="p"/>
                            </m:rPr>
                            <a:rPr lang="el-GR" i="1" smtClean="0">
                              <a:latin typeface="Cambria Math" panose="02040503050406030204" pitchFamily="18" charset="0"/>
                              <a:ea typeface="Cambria Math" panose="02040503050406030204" pitchFamily="18" charset="0"/>
                            </a:rPr>
                            <m:t>Γ</m:t>
                          </m:r>
                          <m:d>
                            <m:dPr>
                              <m:ctrlPr>
                                <a:rPr lang="el-GR" i="1" smtClean="0">
                                  <a:latin typeface="Cambria Math" panose="02040503050406030204" pitchFamily="18" charset="0"/>
                                  <a:ea typeface="Cambria Math" panose="02040503050406030204" pitchFamily="18" charset="0"/>
                                </a:rPr>
                              </m:ctrlPr>
                            </m:dPr>
                            <m:e>
                              <m:f>
                                <m:fPr>
                                  <m:ctrlPr>
                                    <a:rPr lang="el-GR"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e>
                          </m:d>
                          <m:r>
                            <a:rPr lang="en-US" b="0" i="1" smtClean="0">
                              <a:latin typeface="Cambria Math" panose="02040503050406030204" pitchFamily="18" charset="0"/>
                              <a:ea typeface="Cambria Math" panose="02040503050406030204" pitchFamily="18" charset="0"/>
                            </a:rPr>
                            <m:t>−2</m:t>
                          </m:r>
                          <m:r>
                            <m:rPr>
                              <m:sty m:val="p"/>
                            </m:rPr>
                            <a:rPr lang="el-GR" i="1">
                              <a:latin typeface="Cambria Math" panose="02040503050406030204" pitchFamily="18" charset="0"/>
                              <a:ea typeface="Cambria Math" panose="02040503050406030204" pitchFamily="18" charset="0"/>
                            </a:rPr>
                            <m:t>Γ</m:t>
                          </m:r>
                          <m:d>
                            <m:dPr>
                              <m:ctrlPr>
                                <a:rPr lang="el-GR" i="1">
                                  <a:latin typeface="Cambria Math" panose="02040503050406030204" pitchFamily="18" charset="0"/>
                                  <a:ea typeface="Cambria Math" panose="02040503050406030204" pitchFamily="18" charset="0"/>
                                </a:rPr>
                              </m:ctrlPr>
                            </m:dPr>
                            <m:e>
                              <m:f>
                                <m:fPr>
                                  <m:ctrlPr>
                                    <a:rPr lang="el-GR"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num>
                                <m:den>
                                  <m:r>
                                    <a:rPr lang="en-US" i="1">
                                      <a:latin typeface="Cambria Math" panose="02040503050406030204" pitchFamily="18" charset="0"/>
                                      <a:ea typeface="Cambria Math" panose="02040503050406030204" pitchFamily="18" charset="0"/>
                                    </a:rPr>
                                    <m:t>2</m:t>
                                  </m:r>
                                </m:den>
                              </m:f>
                            </m:e>
                          </m:d>
                        </m:e>
                      </m:d>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6824349" y="4998102"/>
                <a:ext cx="2953629" cy="714683"/>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36408" y="5935820"/>
                <a:ext cx="3551870"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4</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6</m:t>
                              </m:r>
                            </m:e>
                          </m:rad>
                        </m:den>
                      </m:f>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4</m:t>
                              </m:r>
                            </m:den>
                          </m:f>
                        </m:sup>
                      </m:sSup>
                      <m:d>
                        <m:dPr>
                          <m:begChr m:val="{"/>
                          <m:endChr m:val="}"/>
                          <m:ctrlPr>
                            <a:rPr lang="en-US" i="1" smtClean="0">
                              <a:latin typeface="Cambria Math" panose="02040503050406030204" pitchFamily="18" charset="0"/>
                              <a:ea typeface="Cambria Math" panose="02040503050406030204" pitchFamily="18" charset="0"/>
                            </a:rPr>
                          </m:ctrlPr>
                        </m:dPr>
                        <m:e>
                          <m:r>
                            <m:rPr>
                              <m:sty m:val="p"/>
                            </m:rPr>
                            <a:rPr lang="el-GR" i="1" smtClean="0">
                              <a:latin typeface="Cambria Math" panose="02040503050406030204" pitchFamily="18" charset="0"/>
                              <a:ea typeface="Cambria Math" panose="02040503050406030204" pitchFamily="18" charset="0"/>
                            </a:rPr>
                            <m:t>Γ</m:t>
                          </m:r>
                          <m:d>
                            <m:dPr>
                              <m:ctrlPr>
                                <a:rPr lang="el-GR" i="1" smtClean="0">
                                  <a:latin typeface="Cambria Math" panose="02040503050406030204" pitchFamily="18" charset="0"/>
                                  <a:ea typeface="Cambria Math" panose="02040503050406030204" pitchFamily="18" charset="0"/>
                                </a:rPr>
                              </m:ctrlPr>
                            </m:dPr>
                            <m:e>
                              <m:f>
                                <m:fPr>
                                  <m:ctrlPr>
                                    <a:rPr lang="el-GR"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e>
                          </m:d>
                          <m:r>
                            <a:rPr lang="en-US" b="0" i="1" smtClean="0">
                              <a:latin typeface="Cambria Math" panose="02040503050406030204" pitchFamily="18" charset="0"/>
                              <a:ea typeface="Cambria Math" panose="02040503050406030204" pitchFamily="18" charset="0"/>
                            </a:rPr>
                            <m:t>−2</m:t>
                          </m:r>
                          <m:d>
                            <m:dPr>
                              <m:ctrlPr>
                                <a:rPr lang="el-GR" i="1">
                                  <a:latin typeface="Cambria Math" panose="02040503050406030204" pitchFamily="18" charset="0"/>
                                  <a:ea typeface="Cambria Math" panose="02040503050406030204" pitchFamily="18" charset="0"/>
                                </a:rPr>
                              </m:ctrlPr>
                            </m:dPr>
                            <m:e>
                              <m:f>
                                <m:fPr>
                                  <m:ctrlPr>
                                    <a:rPr lang="el-GR"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e>
                          </m:d>
                          <m:r>
                            <m:rPr>
                              <m:sty m:val="p"/>
                            </m:rPr>
                            <a:rPr lang="el-GR" i="1">
                              <a:latin typeface="Cambria Math" panose="02040503050406030204" pitchFamily="18" charset="0"/>
                              <a:ea typeface="Cambria Math" panose="02040503050406030204" pitchFamily="18" charset="0"/>
                            </a:rPr>
                            <m:t>Γ</m:t>
                          </m:r>
                          <m:d>
                            <m:dPr>
                              <m:ctrlPr>
                                <a:rPr lang="el-GR" i="1">
                                  <a:latin typeface="Cambria Math" panose="02040503050406030204" pitchFamily="18" charset="0"/>
                                  <a:ea typeface="Cambria Math" panose="02040503050406030204" pitchFamily="18" charset="0"/>
                                </a:rPr>
                              </m:ctrlPr>
                            </m:dPr>
                            <m:e>
                              <m:f>
                                <m:fPr>
                                  <m:ctrlPr>
                                    <a:rPr lang="el-GR"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e>
                          </m:d>
                        </m:e>
                      </m:d>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6936408" y="5935820"/>
                <a:ext cx="3551870" cy="714683"/>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0488278" y="6151511"/>
                <a:ext cx="6030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10488278" y="6151511"/>
                <a:ext cx="603050" cy="369332"/>
              </a:xfrm>
              <a:prstGeom prst="rect">
                <a:avLst/>
              </a:prstGeom>
              <a:blipFill rotWithShape="0">
                <a:blip r:embed="rId17"/>
                <a:stretch>
                  <a:fillRect/>
                </a:stretch>
              </a:blipFill>
            </p:spPr>
            <p:txBody>
              <a:bodyPr/>
              <a:lstStyle/>
              <a:p>
                <a:r>
                  <a:rPr lang="en-US">
                    <a:noFill/>
                  </a:rPr>
                  <a:t> </a:t>
                </a:r>
              </a:p>
            </p:txBody>
          </p:sp>
        </mc:Fallback>
      </mc:AlternateContent>
      <p:cxnSp>
        <p:nvCxnSpPr>
          <p:cNvPr id="21" name="Straight Connector 20"/>
          <p:cNvCxnSpPr/>
          <p:nvPr/>
        </p:nvCxnSpPr>
        <p:spPr>
          <a:xfrm>
            <a:off x="5876365" y="336176"/>
            <a:ext cx="0" cy="6184667"/>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21023" y="1171111"/>
            <a:ext cx="378630" cy="369332"/>
          </a:xfrm>
          <a:prstGeom prst="rect">
            <a:avLst/>
          </a:prstGeom>
        </p:spPr>
        <p:txBody>
          <a:bodyPr wrap="none">
            <a:spAutoFit/>
          </a:bodyPr>
          <a:lstStyle/>
          <a:p>
            <a:r>
              <a:rPr lang="en-US" dirty="0"/>
              <a:t>(</a:t>
            </a:r>
            <a:r>
              <a:rPr lang="en-US" dirty="0" err="1"/>
              <a:t>i</a:t>
            </a:r>
            <a:r>
              <a:rPr lang="en-US" dirty="0"/>
              <a:t>)</a:t>
            </a:r>
          </a:p>
        </p:txBody>
      </p:sp>
    </p:spTree>
    <p:extLst>
      <p:ext uri="{BB962C8B-B14F-4D97-AF65-F5344CB8AC3E}">
        <p14:creationId xmlns:p14="http://schemas.microsoft.com/office/powerpoint/2010/main" val="211206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137780"/>
            <a:ext cx="4661647" cy="804769"/>
          </a:xfrm>
        </p:spPr>
        <p:txBody>
          <a:bodyPr/>
          <a:lstStyle/>
          <a:p>
            <a:r>
              <a:rPr lang="en-US" b="1" dirty="0" smtClean="0">
                <a:solidFill>
                  <a:srgbClr val="C00000"/>
                </a:solidFill>
              </a:rPr>
              <a:t>Justification </a:t>
            </a:r>
            <a:r>
              <a:rPr lang="en-US" b="1" dirty="0" err="1" smtClean="0">
                <a:solidFill>
                  <a:srgbClr val="C00000"/>
                </a:solidFill>
              </a:rPr>
              <a:t>contd</a:t>
            </a:r>
            <a:r>
              <a:rPr lang="en-US" b="1" dirty="0" smtClean="0">
                <a:solidFill>
                  <a:srgbClr val="C00000"/>
                </a:solidFill>
              </a:rPr>
              <a:t>…</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999564" y="1411941"/>
                <a:ext cx="6392006" cy="902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sz="2400" i="1" smtClean="0">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𝜓</m:t>
                              </m:r>
                            </m:e>
                            <m:sub>
                              <m:r>
                                <a:rPr lang="en-US" sz="2400" b="0" i="1" smtClean="0">
                                  <a:latin typeface="Cambria Math" panose="02040503050406030204" pitchFamily="18" charset="0"/>
                                  <a:ea typeface="Cambria Math" panose="02040503050406030204" pitchFamily="18" charset="0"/>
                                </a:rPr>
                                <m:t>𝑀𝐻</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e>
                      </m:nary>
                      <m:r>
                        <a:rPr lang="en-US" sz="2400" i="1">
                          <a:latin typeface="Cambria Math" panose="02040503050406030204" pitchFamily="18" charset="0"/>
                          <a:ea typeface="Cambria Math" panose="02040503050406030204" pitchFamily="18" charset="0"/>
                        </a:rPr>
                        <m:t>𝑑𝑡</m:t>
                      </m:r>
                      <m:r>
                        <a:rPr lang="en-US" sz="2400" i="1">
                          <a:latin typeface="Cambria Math" panose="02040503050406030204" pitchFamily="18" charset="0"/>
                          <a:ea typeface="Cambria Math" panose="02040503050406030204" pitchFamily="18" charset="0"/>
                        </a:rPr>
                        <m:t>=</m:t>
                      </m:r>
                      <m:nary>
                        <m:naryPr>
                          <m:ctrlPr>
                            <a:rPr lang="en-US" sz="2400" i="1">
                              <a:latin typeface="Cambria Math" panose="02040503050406030204" pitchFamily="18" charset="0"/>
                              <a:ea typeface="Cambria Math" panose="02040503050406030204" pitchFamily="18" charset="0"/>
                            </a:rPr>
                          </m:ctrlPr>
                        </m:naryPr>
                        <m:sub>
                          <m:r>
                            <a:rPr lang="en-US" sz="2400" b="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sub>
                        <m:sup>
                          <m:r>
                            <a:rPr lang="en-US" sz="2400" i="1" smtClean="0">
                              <a:latin typeface="Cambria Math" panose="02040503050406030204" pitchFamily="18" charset="0"/>
                              <a:ea typeface="Cambria Math" panose="02040503050406030204" pitchFamily="18" charset="0"/>
                            </a:rPr>
                            <m:t>∞</m:t>
                          </m:r>
                        </m:sup>
                        <m:e>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2</m:t>
                              </m:r>
                            </m:num>
                            <m:den>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3</m:t>
                                  </m:r>
                                </m:e>
                              </m:rad>
                            </m:den>
                          </m:f>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𝜋</m:t>
                              </m:r>
                            </m:e>
                            <m: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4</m:t>
                                  </m:r>
                                </m:den>
                              </m:f>
                            </m:sup>
                          </m:sSup>
                          <m:r>
                            <a:rPr lang="en-US" sz="2400" b="0" i="1" smtClean="0">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(1−</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𝑡</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𝑡</m:t>
                                      </m:r>
                                    </m:e>
                                    <m:sup>
                                      <m:r>
                                        <a:rPr lang="en-US" sz="2400" i="1">
                                          <a:latin typeface="Cambria Math" panose="02040503050406030204" pitchFamily="18" charset="0"/>
                                          <a:ea typeface="Cambria Math" panose="02040503050406030204" pitchFamily="18" charset="0"/>
                                        </a:rPr>
                                        <m:t>2</m:t>
                                      </m:r>
                                    </m:sup>
                                  </m:sSup>
                                </m:num>
                                <m:den>
                                  <m:r>
                                    <a:rPr lang="en-US" sz="2400" i="1">
                                      <a:latin typeface="Cambria Math" panose="02040503050406030204" pitchFamily="18" charset="0"/>
                                      <a:ea typeface="Cambria Math" panose="02040503050406030204" pitchFamily="18" charset="0"/>
                                    </a:rPr>
                                    <m:t>2</m:t>
                                  </m:r>
                                </m:den>
                              </m:f>
                            </m:sup>
                          </m:sSup>
                        </m:e>
                      </m:nary>
                      <m:r>
                        <a:rPr lang="en-US" sz="2400" i="1">
                          <a:latin typeface="Cambria Math" panose="02040503050406030204" pitchFamily="18" charset="0"/>
                          <a:ea typeface="Cambria Math" panose="02040503050406030204" pitchFamily="18" charset="0"/>
                        </a:rPr>
                        <m:t>𝑑𝑡</m:t>
                      </m:r>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999564" y="1411941"/>
                <a:ext cx="6392006" cy="90268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886530" y="2586745"/>
                <a:ext cx="4244752" cy="902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2</m:t>
                          </m:r>
                        </m:num>
                        <m:den>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3</m:t>
                              </m:r>
                            </m:e>
                          </m:rad>
                        </m:den>
                      </m:f>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𝜋</m:t>
                          </m:r>
                        </m:e>
                        <m: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4</m:t>
                              </m:r>
                            </m:den>
                          </m:f>
                        </m:sup>
                      </m:sSup>
                      <m:nary>
                        <m:naryPr>
                          <m:ctrlPr>
                            <a:rPr lang="en-US" sz="2400" i="1">
                              <a:latin typeface="Cambria Math" panose="02040503050406030204" pitchFamily="18" charset="0"/>
                              <a:ea typeface="Cambria Math" panose="02040503050406030204" pitchFamily="18" charset="0"/>
                            </a:rPr>
                          </m:ctrlPr>
                        </m:naryPr>
                        <m:sub>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e>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(1−</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𝑡</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𝑡</m:t>
                                      </m:r>
                                    </m:e>
                                    <m:sup>
                                      <m:r>
                                        <a:rPr lang="en-US" sz="2400" i="1">
                                          <a:latin typeface="Cambria Math" panose="02040503050406030204" pitchFamily="18" charset="0"/>
                                          <a:ea typeface="Cambria Math" panose="02040503050406030204" pitchFamily="18" charset="0"/>
                                        </a:rPr>
                                        <m:t>2</m:t>
                                      </m:r>
                                    </m:sup>
                                  </m:sSup>
                                </m:num>
                                <m:den>
                                  <m:r>
                                    <a:rPr lang="en-US" sz="2400" i="1">
                                      <a:latin typeface="Cambria Math" panose="02040503050406030204" pitchFamily="18" charset="0"/>
                                      <a:ea typeface="Cambria Math" panose="02040503050406030204" pitchFamily="18" charset="0"/>
                                    </a:rPr>
                                    <m:t>2</m:t>
                                  </m:r>
                                </m:den>
                              </m:f>
                            </m:sup>
                          </m:sSup>
                        </m:e>
                      </m:nary>
                      <m:r>
                        <a:rPr lang="en-US" sz="2400" i="1">
                          <a:latin typeface="Cambria Math" panose="02040503050406030204" pitchFamily="18" charset="0"/>
                          <a:ea typeface="Cambria Math" panose="02040503050406030204" pitchFamily="18" charset="0"/>
                        </a:rPr>
                        <m:t>𝑑𝑡</m:t>
                      </m:r>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2886530" y="2586745"/>
                <a:ext cx="4244752" cy="90268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886530" y="3684724"/>
                <a:ext cx="7382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2886530" y="3684724"/>
                <a:ext cx="738215" cy="461665"/>
              </a:xfrm>
              <a:prstGeom prst="rect">
                <a:avLst/>
              </a:prstGeom>
              <a:blipFill rotWithShape="0">
                <a:blip r:embed="rId4"/>
                <a:stretch>
                  <a:fillRect/>
                </a:stretch>
              </a:blipFill>
            </p:spPr>
            <p:txBody>
              <a:bodyPr/>
              <a:lstStyle/>
              <a:p>
                <a:r>
                  <a:rPr lang="en-US">
                    <a:noFill/>
                  </a:rPr>
                  <a:t> </a:t>
                </a:r>
              </a:p>
            </p:txBody>
          </p:sp>
        </mc:Fallback>
      </mc:AlternateContent>
      <p:sp>
        <p:nvSpPr>
          <p:cNvPr id="7" name="TextBox 6"/>
          <p:cNvSpPr txBox="1"/>
          <p:nvPr/>
        </p:nvSpPr>
        <p:spPr>
          <a:xfrm>
            <a:off x="4867835" y="4276395"/>
            <a:ext cx="3388659" cy="461665"/>
          </a:xfrm>
          <a:prstGeom prst="rect">
            <a:avLst/>
          </a:prstGeom>
          <a:noFill/>
        </p:spPr>
        <p:txBody>
          <a:bodyPr wrap="square" rtlCol="0">
            <a:spAutoFit/>
          </a:bodyPr>
          <a:lstStyle/>
          <a:p>
            <a:r>
              <a:rPr lang="en-US" sz="2400" dirty="0" smtClean="0"/>
              <a:t>Odd function</a:t>
            </a:r>
            <a:endParaRPr lang="en-US" sz="2400" dirty="0"/>
          </a:p>
        </p:txBody>
      </p:sp>
    </p:spTree>
    <p:extLst>
      <p:ext uri="{BB962C8B-B14F-4D97-AF65-F5344CB8AC3E}">
        <p14:creationId xmlns:p14="http://schemas.microsoft.com/office/powerpoint/2010/main" val="68995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610" y="123079"/>
            <a:ext cx="3881719" cy="993028"/>
          </a:xfrm>
        </p:spPr>
        <p:txBody>
          <a:bodyPr/>
          <a:lstStyle/>
          <a:p>
            <a:r>
              <a:rPr lang="en-US" b="1" dirty="0" err="1" smtClean="0">
                <a:solidFill>
                  <a:srgbClr val="C00000"/>
                </a:solidFill>
              </a:rPr>
              <a:t>Morlet</a:t>
            </a:r>
            <a:r>
              <a:rPr lang="en-US" b="1" dirty="0" smtClean="0">
                <a:solidFill>
                  <a:srgbClr val="C00000"/>
                </a:solidFill>
              </a:rPr>
              <a:t>-Wavelet</a:t>
            </a:r>
            <a:r>
              <a:rPr lang="en-US" dirty="0" smtClean="0"/>
              <a:t> </a:t>
            </a:r>
            <a:endParaRPr lang="en-US" dirty="0"/>
          </a:p>
        </p:txBody>
      </p:sp>
      <p:sp>
        <p:nvSpPr>
          <p:cNvPr id="3" name="Content Placeholder 2"/>
          <p:cNvSpPr>
            <a:spLocks noGrp="1"/>
          </p:cNvSpPr>
          <p:nvPr>
            <p:ph idx="1"/>
          </p:nvPr>
        </p:nvSpPr>
        <p:spPr>
          <a:xfrm>
            <a:off x="636494" y="1289539"/>
            <a:ext cx="10515600" cy="890681"/>
          </a:xfrm>
        </p:spPr>
        <p:txBody>
          <a:bodyPr/>
          <a:lstStyle/>
          <a:p>
            <a:pPr marL="0" indent="0">
              <a:buNone/>
            </a:pPr>
            <a:r>
              <a:rPr lang="en-US" dirty="0" smtClean="0"/>
              <a:t>This is the first Wavelet explored for signal analysis and it is a complex valued.</a:t>
            </a:r>
          </a:p>
          <a:p>
            <a:pPr marL="0" indent="0">
              <a:buNone/>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2953141" y="2424480"/>
                <a:ext cx="5365636" cy="8072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𝜓</m:t>
                          </m:r>
                        </m:e>
                        <m:sub>
                          <m:r>
                            <a:rPr lang="en-US" sz="2800" i="1">
                              <a:latin typeface="Cambria Math" panose="02040503050406030204" pitchFamily="18" charset="0"/>
                              <a:ea typeface="Cambria Math" panose="02040503050406030204" pitchFamily="18" charset="0"/>
                            </a:rPr>
                            <m:t>𝑀</m:t>
                          </m:r>
                        </m:sub>
                      </m:sSub>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𝜋</m:t>
                          </m:r>
                        </m:e>
                        <m: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1</m:t>
                              </m:r>
                            </m:num>
                            <m:den>
                              <m:r>
                                <a:rPr lang="en-US" sz="2800" b="0" i="1" smtClean="0">
                                  <a:latin typeface="Cambria Math" panose="02040503050406030204" pitchFamily="18" charset="0"/>
                                  <a:ea typeface="Cambria Math" panose="02040503050406030204" pitchFamily="18" charset="0"/>
                                </a:rPr>
                                <m:t>4</m:t>
                              </m:r>
                            </m:den>
                          </m:f>
                        </m:sup>
                      </m:sSup>
                      <m:d>
                        <m:dPr>
                          <m:ctrlPr>
                            <a:rPr lang="en-US" sz="2800" b="0" i="1" smtClean="0">
                              <a:latin typeface="Cambria Math" panose="02040503050406030204" pitchFamily="18" charset="0"/>
                              <a:ea typeface="Cambria Math" panose="02040503050406030204" pitchFamily="18" charset="0"/>
                            </a:rPr>
                          </m:ctrlPr>
                        </m:dPr>
                        <m:e>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𝑖</m:t>
                              </m:r>
                              <m:r>
                                <a:rPr lang="en-US" sz="2800" i="1">
                                  <a:latin typeface="Cambria Math" panose="02040503050406030204" pitchFamily="18" charset="0"/>
                                  <a:ea typeface="Cambria Math" panose="02040503050406030204" pitchFamily="18" charset="0"/>
                                </a:rPr>
                                <m:t>𝛼</m:t>
                              </m:r>
                              <m:r>
                                <a:rPr lang="en-US" sz="2800" b="0" i="1" smtClean="0">
                                  <a:latin typeface="Cambria Math" panose="02040503050406030204" pitchFamily="18" charset="0"/>
                                  <a:ea typeface="Cambria Math" panose="02040503050406030204" pitchFamily="18" charset="0"/>
                                </a:rPr>
                                <m:t>𝑡</m:t>
                              </m:r>
                            </m:sup>
                          </m:sSup>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𝛼</m:t>
                                      </m:r>
                                    </m:e>
                                    <m:sup>
                                      <m:r>
                                        <a:rPr lang="en-US" sz="2800" b="0" i="1" smtClean="0">
                                          <a:latin typeface="Cambria Math" panose="02040503050406030204" pitchFamily="18" charset="0"/>
                                          <a:ea typeface="Cambria Math" panose="02040503050406030204" pitchFamily="18" charset="0"/>
                                        </a:rPr>
                                        <m:t>2</m:t>
                                      </m:r>
                                    </m:sup>
                                  </m:sSup>
                                </m:num>
                                <m:den>
                                  <m:r>
                                    <a:rPr lang="en-US" sz="2800" b="0" i="1" smtClean="0">
                                      <a:latin typeface="Cambria Math" panose="02040503050406030204" pitchFamily="18" charset="0"/>
                                      <a:ea typeface="Cambria Math" panose="02040503050406030204" pitchFamily="18" charset="0"/>
                                    </a:rPr>
                                    <m:t>2</m:t>
                                  </m:r>
                                </m:den>
                              </m:f>
                            </m:sup>
                          </m:sSup>
                        </m:e>
                      </m:d>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𝑡</m:t>
                                  </m:r>
                                </m:e>
                                <m:sup>
                                  <m:r>
                                    <a:rPr lang="en-US" sz="2800" b="0" i="1" smtClean="0">
                                      <a:latin typeface="Cambria Math" panose="02040503050406030204" pitchFamily="18" charset="0"/>
                                      <a:ea typeface="Cambria Math" panose="02040503050406030204" pitchFamily="18" charset="0"/>
                                    </a:rPr>
                                    <m:t>2</m:t>
                                  </m:r>
                                </m:sup>
                              </m:sSup>
                            </m:num>
                            <m:den>
                              <m:r>
                                <a:rPr lang="en-US" sz="2800" b="0" i="1" smtClean="0">
                                  <a:latin typeface="Cambria Math" panose="02040503050406030204" pitchFamily="18" charset="0"/>
                                  <a:ea typeface="Cambria Math" panose="02040503050406030204" pitchFamily="18" charset="0"/>
                                </a:rPr>
                                <m:t>2</m:t>
                              </m:r>
                            </m:den>
                          </m:f>
                        </m:sup>
                      </m:sSup>
                    </m:oMath>
                  </m:oMathPara>
                </a14:m>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2953141" y="2424480"/>
                <a:ext cx="5365636" cy="80727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035987" y="3496672"/>
                <a:ext cx="2976392" cy="969176"/>
              </a:xfrm>
              <a:prstGeom prst="rect">
                <a:avLst/>
              </a:prstGeom>
            </p:spPr>
            <p:txBody>
              <a:bodyPr wrap="none">
                <a:spAutoFit/>
              </a:bodyPr>
              <a:lstStyle/>
              <a:p>
                <a:r>
                  <a:rPr lang="en-US" sz="2800" dirty="0" smtClean="0"/>
                  <a:t>Where  </a:t>
                </a:r>
                <a14:m>
                  <m:oMath xmlns:m="http://schemas.openxmlformats.org/officeDocument/2006/math">
                    <m:r>
                      <a:rPr lang="en-US" sz="2800" i="1">
                        <a:latin typeface="Cambria Math" panose="02040503050406030204" pitchFamily="18" charset="0"/>
                        <a:ea typeface="Cambria Math" panose="02040503050406030204" pitchFamily="18" charset="0"/>
                      </a:rPr>
                      <m:t>𝛼</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𝜋</m:t>
                    </m:r>
                    <m:rad>
                      <m:radPr>
                        <m:degHide m:val="on"/>
                        <m:ctrlPr>
                          <a:rPr lang="en-US" sz="2800" b="0" i="1" smtClean="0">
                            <a:latin typeface="Cambria Math" panose="02040503050406030204" pitchFamily="18" charset="0"/>
                            <a:ea typeface="Cambria Math" panose="02040503050406030204" pitchFamily="18" charset="0"/>
                          </a:rPr>
                        </m:ctrlPr>
                      </m:radPr>
                      <m:deg/>
                      <m:e>
                        <m:f>
                          <m:fPr>
                            <m:ctrlPr>
                              <a:rPr lang="en-US" sz="2800" i="1">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2</m:t>
                            </m:r>
                          </m:num>
                          <m:den>
                            <m:func>
                              <m:funcPr>
                                <m:ctrlPr>
                                  <a:rPr lang="en-US" sz="2800" b="0" i="1" smtClean="0">
                                    <a:latin typeface="Cambria Math" panose="02040503050406030204" pitchFamily="18" charset="0"/>
                                    <a:ea typeface="Cambria Math" panose="02040503050406030204" pitchFamily="18" charset="0"/>
                                  </a:rPr>
                                </m:ctrlPr>
                              </m:funcPr>
                              <m:fName>
                                <m:r>
                                  <m:rPr>
                                    <m:sty m:val="p"/>
                                  </m:rPr>
                                  <a:rPr lang="en-US" sz="2800" b="0" i="0" smtClean="0">
                                    <a:latin typeface="Cambria Math" panose="02040503050406030204" pitchFamily="18" charset="0"/>
                                    <a:ea typeface="Cambria Math" panose="02040503050406030204" pitchFamily="18" charset="0"/>
                                  </a:rPr>
                                  <m:t>ln</m:t>
                                </m:r>
                              </m:fName>
                              <m:e>
                                <m:r>
                                  <a:rPr lang="en-US" sz="2800" b="0" i="1" smtClean="0">
                                    <a:latin typeface="Cambria Math" panose="02040503050406030204" pitchFamily="18" charset="0"/>
                                    <a:ea typeface="Cambria Math" panose="02040503050406030204" pitchFamily="18" charset="0"/>
                                  </a:rPr>
                                  <m:t>2</m:t>
                                </m:r>
                              </m:e>
                            </m:func>
                          </m:den>
                        </m:f>
                      </m:e>
                    </m:rad>
                  </m:oMath>
                </a14:m>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6035987" y="3496672"/>
                <a:ext cx="2976392" cy="969176"/>
              </a:xfrm>
              <a:prstGeom prst="rect">
                <a:avLst/>
              </a:prstGeom>
              <a:blipFill rotWithShape="0">
                <a:blip r:embed="rId3"/>
                <a:stretch>
                  <a:fillRect l="-4098"/>
                </a:stretch>
              </a:blipFill>
            </p:spPr>
            <p:txBody>
              <a:bodyPr/>
              <a:lstStyle/>
              <a:p>
                <a:r>
                  <a:rPr lang="en-US">
                    <a:noFill/>
                  </a:rPr>
                  <a:t> </a:t>
                </a:r>
              </a:p>
            </p:txBody>
          </p:sp>
        </mc:Fallback>
      </mc:AlternateContent>
      <p:sp>
        <p:nvSpPr>
          <p:cNvPr id="6" name="Rectangle 5"/>
          <p:cNvSpPr/>
          <p:nvPr/>
        </p:nvSpPr>
        <p:spPr>
          <a:xfrm>
            <a:off x="1102622" y="5032792"/>
            <a:ext cx="10444719" cy="523220"/>
          </a:xfrm>
          <a:prstGeom prst="rect">
            <a:avLst/>
          </a:prstGeom>
        </p:spPr>
        <p:txBody>
          <a:bodyPr wrap="none">
            <a:spAutoFit/>
          </a:bodyPr>
          <a:lstStyle/>
          <a:p>
            <a:r>
              <a:rPr lang="en-US" sz="2800" dirty="0" smtClean="0"/>
              <a:t>The corresponding Wavelet Transform is also complex valued function.</a:t>
            </a:r>
            <a:endParaRPr lang="en-US" sz="2800" dirty="0"/>
          </a:p>
        </p:txBody>
      </p:sp>
    </p:spTree>
    <p:extLst>
      <p:ext uri="{BB962C8B-B14F-4D97-AF65-F5344CB8AC3E}">
        <p14:creationId xmlns:p14="http://schemas.microsoft.com/office/powerpoint/2010/main" val="417246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953" y="190313"/>
            <a:ext cx="5697071" cy="750981"/>
          </a:xfrm>
        </p:spPr>
        <p:txBody>
          <a:bodyPr/>
          <a:lstStyle/>
          <a:p>
            <a:r>
              <a:rPr lang="en-US" b="1" dirty="0" smtClean="0">
                <a:solidFill>
                  <a:srgbClr val="C00000"/>
                </a:solidFill>
              </a:rPr>
              <a:t>Discretization process</a:t>
            </a:r>
            <a:endParaRPr lang="en-US" b="1" dirty="0">
              <a:solidFill>
                <a:srgbClr val="C00000"/>
              </a:solidFill>
            </a:endParaRPr>
          </a:p>
        </p:txBody>
      </p:sp>
      <p:sp>
        <p:nvSpPr>
          <p:cNvPr id="3" name="Content Placeholder 2"/>
          <p:cNvSpPr>
            <a:spLocks noGrp="1"/>
          </p:cNvSpPr>
          <p:nvPr>
            <p:ph idx="1"/>
          </p:nvPr>
        </p:nvSpPr>
        <p:spPr>
          <a:xfrm>
            <a:off x="578224" y="1233954"/>
            <a:ext cx="10515600" cy="1038599"/>
          </a:xfrm>
        </p:spPr>
        <p:txBody>
          <a:bodyPr>
            <a:normAutofit/>
          </a:bodyPr>
          <a:lstStyle/>
          <a:p>
            <a:r>
              <a:rPr lang="en-US" sz="2400" dirty="0" smtClean="0"/>
              <a:t>When numerical algorithms and applications enter the picture, we will not deal with continuous time signals.</a:t>
            </a:r>
            <a:endParaRPr lang="en-US" sz="2400" dirty="0"/>
          </a:p>
        </p:txBody>
      </p:sp>
      <mc:AlternateContent xmlns:mc="http://schemas.openxmlformats.org/markup-compatibility/2006" xmlns:a14="http://schemas.microsoft.com/office/drawing/2010/main">
        <mc:Choice Requires="a14">
          <p:sp>
            <p:nvSpPr>
              <p:cNvPr id="4" name="Rectangle 3"/>
              <p:cNvSpPr/>
              <p:nvPr/>
            </p:nvSpPr>
            <p:spPr>
              <a:xfrm>
                <a:off x="578224" y="2286053"/>
                <a:ext cx="10354236" cy="757130"/>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sz="2400" dirty="0"/>
                  <a:t>We shall consider sequences obtained by sampling the continuous time signal </a:t>
                </a:r>
                <a14:m>
                  <m:oMath xmlns:m="http://schemas.openxmlformats.org/officeDocument/2006/math">
                    <m:r>
                      <a:rPr lang="en-US" sz="2400">
                        <a:latin typeface="Cambria Math" panose="02040503050406030204" pitchFamily="18" charset="0"/>
                      </a:rPr>
                      <m:t>𝑓</m:t>
                    </m:r>
                    <m:r>
                      <a:rPr lang="en-US" sz="2400">
                        <a:latin typeface="Cambria Math" panose="02040503050406030204" pitchFamily="18" charset="0"/>
                      </a:rPr>
                      <m:t>(</m:t>
                    </m:r>
                    <m:r>
                      <a:rPr lang="en-US" sz="2400">
                        <a:latin typeface="Cambria Math" panose="02040503050406030204" pitchFamily="18" charset="0"/>
                      </a:rPr>
                      <m:t>𝑡</m:t>
                    </m:r>
                    <m:r>
                      <a:rPr lang="en-US" sz="2400">
                        <a:latin typeface="Cambria Math" panose="02040503050406030204" pitchFamily="18" charset="0"/>
                      </a:rPr>
                      <m:t>)</m:t>
                    </m:r>
                  </m:oMath>
                </a14:m>
                <a:r>
                  <a:rPr lang="en-US" sz="2400" dirty="0"/>
                  <a:t> for  </a:t>
                </a:r>
                <a14:m>
                  <m:oMath xmlns:m="http://schemas.openxmlformats.org/officeDocument/2006/math">
                    <m:r>
                      <a:rPr lang="en-US" sz="2400">
                        <a:latin typeface="Cambria Math" panose="02040503050406030204" pitchFamily="18" charset="0"/>
                      </a:rPr>
                      <m:t>𝑡</m:t>
                    </m:r>
                    <m:r>
                      <a:rPr lang="en-US" sz="2400">
                        <a:latin typeface="Cambria Math" panose="02040503050406030204" pitchFamily="18" charset="0"/>
                      </a:rPr>
                      <m:t>=0, </m:t>
                    </m:r>
                    <m:sSub>
                      <m:sSubPr>
                        <m:ctrlPr>
                          <a:rPr lang="en-US" sz="2400" i="1">
                            <a:latin typeface="Cambria Math" panose="02040503050406030204" pitchFamily="18" charset="0"/>
                          </a:rPr>
                        </m:ctrlPr>
                      </m:sSubPr>
                      <m:e>
                        <m:r>
                          <a:rPr lang="en-US" sz="2400">
                            <a:latin typeface="Cambria Math" panose="02040503050406030204" pitchFamily="18" charset="0"/>
                          </a:rPr>
                          <m:t>𝑇</m:t>
                        </m:r>
                      </m:e>
                      <m:sub>
                        <m:r>
                          <a:rPr lang="en-US" sz="2400">
                            <a:latin typeface="Cambria Math" panose="02040503050406030204" pitchFamily="18" charset="0"/>
                          </a:rPr>
                          <m:t>𝑠</m:t>
                        </m:r>
                      </m:sub>
                    </m:sSub>
                    <m:r>
                      <a:rPr lang="en-US" sz="2400">
                        <a:latin typeface="Cambria Math" panose="02040503050406030204" pitchFamily="18" charset="0"/>
                      </a:rPr>
                      <m:t>, 2</m:t>
                    </m:r>
                    <m:sSub>
                      <m:sSubPr>
                        <m:ctrlPr>
                          <a:rPr lang="en-US" sz="2400" i="1">
                            <a:latin typeface="Cambria Math" panose="02040503050406030204" pitchFamily="18" charset="0"/>
                          </a:rPr>
                        </m:ctrlPr>
                      </m:sSubPr>
                      <m:e>
                        <m:r>
                          <a:rPr lang="en-US" sz="2400">
                            <a:latin typeface="Cambria Math" panose="02040503050406030204" pitchFamily="18" charset="0"/>
                          </a:rPr>
                          <m:t>𝑇</m:t>
                        </m:r>
                      </m:e>
                      <m:sub>
                        <m:r>
                          <a:rPr lang="en-US" sz="2400">
                            <a:latin typeface="Cambria Math" panose="02040503050406030204" pitchFamily="18" charset="0"/>
                          </a:rPr>
                          <m:t>𝑠</m:t>
                        </m:r>
                      </m:sub>
                    </m:sSub>
                    <m:r>
                      <a:rPr lang="en-US" sz="2400">
                        <a:latin typeface="Cambria Math" panose="02040503050406030204" pitchFamily="18" charset="0"/>
                      </a:rPr>
                      <m:t>, …, </m:t>
                    </m:r>
                    <m:d>
                      <m:dPr>
                        <m:ctrlPr>
                          <a:rPr lang="en-US" sz="2400" i="1">
                            <a:latin typeface="Cambria Math" panose="02040503050406030204" pitchFamily="18" charset="0"/>
                          </a:rPr>
                        </m:ctrlPr>
                      </m:dPr>
                      <m:e>
                        <m:r>
                          <a:rPr lang="en-US" sz="2400">
                            <a:latin typeface="Cambria Math" panose="02040503050406030204" pitchFamily="18" charset="0"/>
                          </a:rPr>
                          <m:t>𝑁</m:t>
                        </m:r>
                        <m:r>
                          <a:rPr lang="en-US" sz="2400">
                            <a:latin typeface="Cambria Math" panose="02040503050406030204" pitchFamily="18" charset="0"/>
                          </a:rPr>
                          <m:t>−1</m:t>
                        </m:r>
                      </m:e>
                    </m:d>
                    <m:sSub>
                      <m:sSubPr>
                        <m:ctrlPr>
                          <a:rPr lang="en-US" sz="2400" i="1">
                            <a:latin typeface="Cambria Math" panose="02040503050406030204" pitchFamily="18" charset="0"/>
                          </a:rPr>
                        </m:ctrlPr>
                      </m:sSubPr>
                      <m:e>
                        <m:r>
                          <a:rPr lang="en-US" sz="2400">
                            <a:latin typeface="Cambria Math" panose="02040503050406030204" pitchFamily="18" charset="0"/>
                          </a:rPr>
                          <m:t>𝑇</m:t>
                        </m:r>
                      </m:e>
                      <m:sub>
                        <m:r>
                          <a:rPr lang="en-US" sz="2400">
                            <a:latin typeface="Cambria Math" panose="02040503050406030204" pitchFamily="18" charset="0"/>
                          </a:rPr>
                          <m:t>𝑠</m:t>
                        </m:r>
                      </m:sub>
                    </m:sSub>
                  </m:oMath>
                </a14:m>
                <a:r>
                  <a:rPr lang="en-US" sz="24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578224" y="2286053"/>
                <a:ext cx="10354236" cy="757130"/>
              </a:xfrm>
              <a:prstGeom prst="rect">
                <a:avLst/>
              </a:prstGeom>
              <a:blipFill rotWithShape="0">
                <a:blip r:embed="rId2"/>
                <a:stretch>
                  <a:fillRect l="-824" t="-11290" b="-177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425388" y="3183414"/>
                <a:ext cx="9412941" cy="830997"/>
              </a:xfrm>
              <a:prstGeom prst="rect">
                <a:avLst/>
              </a:prstGeom>
            </p:spPr>
            <p:txBody>
              <a:bodyPr wrap="square">
                <a:spAutoFit/>
              </a:bodyPr>
              <a:lstStyle/>
              <a:p>
                <a:r>
                  <a:rPr lang="en-US" sz="2400" dirty="0"/>
                  <a:t>Here </a:t>
                </a:r>
                <a14:m>
                  <m:oMath xmlns:m="http://schemas.openxmlformats.org/officeDocument/2006/math">
                    <m:r>
                      <a:rPr lang="en-US" sz="2400" i="1" dirty="0" smtClean="0">
                        <a:latin typeface="Cambria Math" panose="02040503050406030204" pitchFamily="18" charset="0"/>
                      </a:rPr>
                      <m:t>𝑇</m:t>
                    </m:r>
                    <m:r>
                      <a:rPr lang="en-US" sz="2400" i="1" dirty="0" smtClean="0">
                        <a:latin typeface="Cambria Math" panose="02040503050406030204" pitchFamily="18" charset="0"/>
                      </a:rPr>
                      <m:t>_</m:t>
                    </m:r>
                    <m:r>
                      <a:rPr lang="en-US" sz="2400" i="1" dirty="0" smtClean="0">
                        <a:latin typeface="Cambria Math" panose="02040503050406030204" pitchFamily="18" charset="0"/>
                      </a:rPr>
                      <m:t>𝑠</m:t>
                    </m:r>
                    <m:r>
                      <a:rPr lang="en-US" sz="2400" i="1" dirty="0" smtClean="0">
                        <a:latin typeface="Cambria Math" panose="02040503050406030204" pitchFamily="18" charset="0"/>
                      </a:rPr>
                      <m:t> </m:t>
                    </m:r>
                  </m:oMath>
                </a14:m>
                <a:r>
                  <a:rPr lang="en-US" sz="2400" dirty="0"/>
                  <a:t>denotes the “sampling distance” and the sequence elements are denoted with</a:t>
                </a:r>
              </a:p>
            </p:txBody>
          </p:sp>
        </mc:Choice>
        <mc:Fallback xmlns="">
          <p:sp>
            <p:nvSpPr>
              <p:cNvPr id="5" name="Rectangle 4"/>
              <p:cNvSpPr>
                <a:spLocks noRot="1" noChangeAspect="1" noMove="1" noResize="1" noEditPoints="1" noAdjustHandles="1" noChangeArrowheads="1" noChangeShapeType="1" noTextEdit="1"/>
              </p:cNvSpPr>
              <p:nvPr/>
            </p:nvSpPr>
            <p:spPr>
              <a:xfrm>
                <a:off x="1425388" y="3183414"/>
                <a:ext cx="9412941" cy="830997"/>
              </a:xfrm>
              <a:prstGeom prst="rect">
                <a:avLst/>
              </a:prstGeom>
              <a:blipFill rotWithShape="0">
                <a:blip r:embed="rId3"/>
                <a:stretch>
                  <a:fillRect l="-1036" t="-5839" r="-842"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264692" y="3969976"/>
                <a:ext cx="4347087" cy="461665"/>
              </a:xfrm>
              <a:prstGeom prst="rect">
                <a:avLst/>
              </a:prstGeom>
            </p:spPr>
            <p:txBody>
              <a:bodyPr wrap="none">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𝑘𝑇</m:t>
                            </m:r>
                          </m:e>
                          <m:sub>
                            <m:r>
                              <a:rPr lang="en-US" sz="2400" b="0" i="1" smtClean="0">
                                <a:latin typeface="Cambria Math" panose="02040503050406030204" pitchFamily="18" charset="0"/>
                              </a:rPr>
                              <m:t>𝑠</m:t>
                            </m:r>
                          </m:sub>
                        </m:sSub>
                      </m:e>
                    </m:d>
                    <m:r>
                      <a:rPr lang="en-US" sz="2400" b="0" i="1" smtClean="0">
                        <a:latin typeface="Cambria Math" panose="02040503050406030204" pitchFamily="18" charset="0"/>
                      </a:rPr>
                      <m:t>,   </m:t>
                    </m:r>
                    <m:r>
                      <a:rPr lang="en-US" sz="2400" b="0" i="1" smtClean="0">
                        <a:latin typeface="Cambria Math" panose="02040503050406030204" pitchFamily="18" charset="0"/>
                      </a:rPr>
                      <m:t>𝑘</m:t>
                    </m:r>
                    <m:r>
                      <a:rPr lang="en-US" sz="2400" b="0" i="1" smtClean="0">
                        <a:latin typeface="Cambria Math" panose="02040503050406030204" pitchFamily="18" charset="0"/>
                      </a:rPr>
                      <m:t>=0,1, …, </m:t>
                    </m:r>
                    <m:r>
                      <a:rPr lang="en-US" sz="2400" b="0" i="1" smtClean="0">
                        <a:latin typeface="Cambria Math" panose="02040503050406030204" pitchFamily="18" charset="0"/>
                      </a:rPr>
                      <m:t>𝑁</m:t>
                    </m:r>
                    <m:r>
                      <a:rPr lang="en-US" sz="2400" b="0" i="1" smtClean="0">
                        <a:latin typeface="Cambria Math" panose="02040503050406030204" pitchFamily="18" charset="0"/>
                      </a:rPr>
                      <m:t>−1</m:t>
                    </m:r>
                  </m:oMath>
                </a14:m>
                <a:r>
                  <a:rPr lang="en-US" sz="2400" i="1" dirty="0"/>
                  <a:t> </a:t>
                </a:r>
              </a:p>
            </p:txBody>
          </p:sp>
        </mc:Choice>
        <mc:Fallback xmlns="">
          <p:sp>
            <p:nvSpPr>
              <p:cNvPr id="6" name="Rectangle 5"/>
              <p:cNvSpPr>
                <a:spLocks noRot="1" noChangeAspect="1" noMove="1" noResize="1" noEditPoints="1" noAdjustHandles="1" noChangeArrowheads="1" noChangeShapeType="1" noTextEdit="1"/>
              </p:cNvSpPr>
              <p:nvPr/>
            </p:nvSpPr>
            <p:spPr>
              <a:xfrm>
                <a:off x="3264692" y="3969976"/>
                <a:ext cx="4347087" cy="461665"/>
              </a:xfrm>
              <a:prstGeom prst="rect">
                <a:avLst/>
              </a:prstGeom>
              <a:blipFill rotWithShape="0">
                <a:blip r:embed="rId4"/>
                <a:stretch>
                  <a:fillRect l="-1262" b="-17105"/>
                </a:stretch>
              </a:blipFill>
            </p:spPr>
            <p:txBody>
              <a:bodyPr/>
              <a:lstStyle/>
              <a:p>
                <a:r>
                  <a:rPr lang="en-US">
                    <a:noFill/>
                  </a:rPr>
                  <a:t> </a:t>
                </a:r>
              </a:p>
            </p:txBody>
          </p:sp>
        </mc:Fallback>
      </mc:AlternateContent>
      <p:sp>
        <p:nvSpPr>
          <p:cNvPr id="7" name="Right Arrow 6"/>
          <p:cNvSpPr/>
          <p:nvPr/>
        </p:nvSpPr>
        <p:spPr>
          <a:xfrm>
            <a:off x="336176" y="4840941"/>
            <a:ext cx="1089212" cy="174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1930203" y="4743681"/>
                <a:ext cx="2822311" cy="3806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𝑓</m:t>
                      </m:r>
                      <m:r>
                        <a:rPr lang="en-US" b="0" i="0" smtClean="0">
                          <a:latin typeface="Cambria Math" panose="02040503050406030204" pitchFamily="18" charset="0"/>
                        </a:rPr>
                        <m:t>=</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e>
                          </m:d>
                        </m:e>
                        <m:sub>
                          <m:r>
                            <a:rPr lang="en-US" b="0" i="1" smtClean="0">
                              <a:latin typeface="Cambria Math" panose="02040503050406030204" pitchFamily="18" charset="0"/>
                            </a:rPr>
                            <m:t>𝑘</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e>
                          </m:d>
                        </m:e>
                        <m:sub>
                          <m: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sSubSup>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930203" y="4743681"/>
                <a:ext cx="2822311" cy="380682"/>
              </a:xfrm>
              <a:prstGeom prst="rect">
                <a:avLst/>
              </a:prstGeom>
              <a:blipFill rotWithShape="0">
                <a:blip r:embed="rId5"/>
                <a:stretch>
                  <a:fillRect b="-12698"/>
                </a:stretch>
              </a:blipFill>
            </p:spPr>
            <p:txBody>
              <a:bodyPr/>
              <a:lstStyle/>
              <a:p>
                <a:r>
                  <a:rPr lang="en-US">
                    <a:noFill/>
                  </a:rPr>
                  <a:t> </a:t>
                </a:r>
              </a:p>
            </p:txBody>
          </p:sp>
        </mc:Fallback>
      </mc:AlternateContent>
      <p:sp>
        <p:nvSpPr>
          <p:cNvPr id="9" name="Rectangle 8"/>
          <p:cNvSpPr/>
          <p:nvPr/>
        </p:nvSpPr>
        <p:spPr>
          <a:xfrm>
            <a:off x="1272511" y="5511531"/>
            <a:ext cx="6317692" cy="461665"/>
          </a:xfrm>
          <a:prstGeom prst="rect">
            <a:avLst/>
          </a:prstGeom>
        </p:spPr>
        <p:txBody>
          <a:bodyPr wrap="none">
            <a:spAutoFit/>
          </a:bodyPr>
          <a:lstStyle/>
          <a:p>
            <a:r>
              <a:rPr lang="en-US" sz="2400" dirty="0" smtClean="0"/>
              <a:t>The above process is called discretization </a:t>
            </a:r>
            <a:r>
              <a:rPr lang="en-US" sz="2400" dirty="0"/>
              <a:t>process</a:t>
            </a:r>
          </a:p>
        </p:txBody>
      </p:sp>
      <mc:AlternateContent xmlns:mc="http://schemas.openxmlformats.org/markup-compatibility/2006" xmlns:a14="http://schemas.microsoft.com/office/drawing/2010/main">
        <mc:Choice Requires="a14">
          <p:sp>
            <p:nvSpPr>
              <p:cNvPr id="10" name="Rectangle 9"/>
              <p:cNvSpPr/>
              <p:nvPr/>
            </p:nvSpPr>
            <p:spPr>
              <a:xfrm>
                <a:off x="1272511" y="6209412"/>
                <a:ext cx="7248203" cy="461665"/>
              </a:xfrm>
              <a:prstGeom prst="rect">
                <a:avLst/>
              </a:prstGeom>
            </p:spPr>
            <p:txBody>
              <a:bodyPr wrap="none">
                <a:spAutoFit/>
              </a:bodyPr>
              <a:lstStyle/>
              <a:p>
                <a14:m>
                  <m:oMath xmlns:m="http://schemas.openxmlformats.org/officeDocument/2006/math">
                    <m:r>
                      <a:rPr lang="en-US" sz="2400" smtClean="0">
                        <a:latin typeface="Cambria Math" panose="02040503050406030204" pitchFamily="18" charset="0"/>
                      </a:rPr>
                      <m:t>𝑓</m:t>
                    </m:r>
                  </m:oMath>
                </a14:m>
                <a:r>
                  <a:rPr lang="en-US" sz="2400" dirty="0" smtClean="0"/>
                  <a:t> may be represented as a row vector of </a:t>
                </a:r>
                <a14:m>
                  <m:oMath xmlns:m="http://schemas.openxmlformats.org/officeDocument/2006/math">
                    <m:r>
                      <a:rPr lang="en-US" sz="2400" b="0" i="1" smtClean="0">
                        <a:latin typeface="Cambria Math" panose="02040503050406030204" pitchFamily="18" charset="0"/>
                      </a:rPr>
                      <m:t>𝑁</m:t>
                    </m:r>
                  </m:oMath>
                </a14:m>
                <a:r>
                  <a:rPr lang="en-US" sz="2400" dirty="0" smtClean="0"/>
                  <a:t> real numbers</a:t>
                </a:r>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1272511" y="6209412"/>
                <a:ext cx="7248203" cy="461665"/>
              </a:xfrm>
              <a:prstGeom prst="rect">
                <a:avLst/>
              </a:prstGeom>
              <a:blipFill rotWithShape="0">
                <a:blip r:embed="rId6"/>
                <a:stretch>
                  <a:fillRect l="-757" t="-10667" r="-252" b="-30667"/>
                </a:stretch>
              </a:blipFill>
            </p:spPr>
            <p:txBody>
              <a:bodyPr/>
              <a:lstStyle/>
              <a:p>
                <a:r>
                  <a:rPr lang="en-US">
                    <a:noFill/>
                  </a:rPr>
                  <a:t> </a:t>
                </a:r>
              </a:p>
            </p:txBody>
          </p:sp>
        </mc:Fallback>
      </mc:AlternateContent>
    </p:spTree>
    <p:extLst>
      <p:ext uri="{BB962C8B-B14F-4D97-AF65-F5344CB8AC3E}">
        <p14:creationId xmlns:p14="http://schemas.microsoft.com/office/powerpoint/2010/main" val="14894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7" grpId="0" animBg="1"/>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59" y="123078"/>
            <a:ext cx="7297271" cy="724087"/>
          </a:xfrm>
        </p:spPr>
        <p:txBody>
          <a:bodyPr/>
          <a:lstStyle/>
          <a:p>
            <a:r>
              <a:rPr lang="en-US" b="1" dirty="0" smtClean="0">
                <a:solidFill>
                  <a:srgbClr val="C00000"/>
                </a:solidFill>
              </a:rPr>
              <a:t>Algorithm for the computation </a:t>
            </a:r>
            <a:endParaRPr lang="en-US"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5933" y="1029521"/>
                <a:ext cx="10515600" cy="729316"/>
              </a:xfrm>
            </p:spPr>
            <p:txBody>
              <a:bodyPr/>
              <a:lstStyle/>
              <a:p>
                <a:r>
                  <a:rPr lang="en-US" dirty="0" smtClean="0"/>
                  <a:t>Define the sequences </a:t>
                </a:r>
                <a14:m>
                  <m:oMath xmlns:m="http://schemas.openxmlformats.org/officeDocument/2006/math">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ea typeface="Cambria Math" panose="02040503050406030204" pitchFamily="18" charset="0"/>
                                  </a:rPr>
                                  <m:t>𝑎</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𝑠</m:t>
                                </m:r>
                              </m:sub>
                            </m:sSub>
                            <m:r>
                              <a:rPr lang="en-US" i="1">
                                <a:latin typeface="Cambria Math" panose="02040503050406030204" pitchFamily="18" charset="0"/>
                                <a:ea typeface="Cambria Math" panose="02040503050406030204" pitchFamily="18" charset="0"/>
                              </a:rPr>
                              <m:t>)</m:t>
                            </m:r>
                          </m:e>
                        </m:d>
                      </m:e>
                      <m:sub>
                        <m:r>
                          <a:rPr lang="en-US" b="0" i="1" smtClean="0">
                            <a:latin typeface="Cambria Math" panose="02040503050406030204" pitchFamily="18" charset="0"/>
                          </a:rPr>
                          <m:t>𝑘</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−1</m:t>
                        </m:r>
                      </m:sup>
                    </m:sSubSup>
                  </m:oMath>
                </a14:m>
                <a:r>
                  <a:rPr lang="en-US" dirty="0" smtClean="0"/>
                  <a:t> and </a:t>
                </a:r>
                <a14:m>
                  <m:oMath xmlns:m="http://schemas.openxmlformats.org/officeDocument/2006/math">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𝑓</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𝑠</m:t>
                                </m:r>
                              </m:sub>
                            </m:sSub>
                            <m:r>
                              <a:rPr lang="en-US" i="1">
                                <a:latin typeface="Cambria Math" panose="02040503050406030204" pitchFamily="18" charset="0"/>
                                <a:ea typeface="Cambria Math" panose="02040503050406030204" pitchFamily="18" charset="0"/>
                              </a:rPr>
                              <m:t>)</m:t>
                            </m:r>
                          </m:e>
                        </m:d>
                      </m:e>
                      <m:sub>
                        <m: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𝑁</m:t>
                        </m:r>
                        <m:r>
                          <a:rPr lang="en-US" i="1">
                            <a:latin typeface="Cambria Math" panose="02040503050406030204" pitchFamily="18" charset="0"/>
                          </a:rPr>
                          <m:t>−1</m:t>
                        </m:r>
                      </m:sup>
                    </m:sSubSup>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5933" y="1029521"/>
                <a:ext cx="10515600" cy="729316"/>
              </a:xfrm>
              <a:blipFill rotWithShape="0">
                <a:blip r:embed="rId2"/>
                <a:stretch>
                  <a:fillRect l="-1043" t="-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645933" y="1758837"/>
                <a:ext cx="10724282" cy="540917"/>
              </a:xfrm>
              <a:prstGeom prst="rect">
                <a:avLst/>
              </a:prstGeom>
            </p:spPr>
            <p:txBody>
              <a:bodyPr wrap="none">
                <a:spAutoFit/>
              </a:bodyPr>
              <a:lstStyle/>
              <a:p>
                <a:pPr marL="457200" indent="-457200">
                  <a:buFont typeface="Arial" panose="020B0604020202020204" pitchFamily="34" charset="0"/>
                  <a:buChar char="•"/>
                </a:pPr>
                <a:r>
                  <a:rPr lang="en-US" sz="2800" dirty="0" smtClean="0"/>
                  <a:t>Compute the DFT of the sequence </a:t>
                </a:r>
                <a14:m>
                  <m:oMath xmlns:m="http://schemas.openxmlformats.org/officeDocument/2006/math">
                    <m:sSubSup>
                      <m:sSubSupPr>
                        <m:ctrlPr>
                          <a:rPr lang="en-US" sz="2800" i="1">
                            <a:latin typeface="Cambria Math" panose="02040503050406030204" pitchFamily="18" charset="0"/>
                          </a:rPr>
                        </m:ctrlPr>
                      </m:sSubSupPr>
                      <m:e>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𝜓</m:t>
                                </m:r>
                              </m:e>
                              <m:sub>
                                <m:r>
                                  <a:rPr lang="en-US" sz="2800" i="1">
                                    <a:latin typeface="Cambria Math" panose="02040503050406030204" pitchFamily="18" charset="0"/>
                                    <a:ea typeface="Cambria Math" panose="02040503050406030204" pitchFamily="18" charset="0"/>
                                  </a:rPr>
                                  <m:t>𝑎</m:t>
                                </m:r>
                              </m:sub>
                            </m:sSub>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𝑘</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𝑇</m:t>
                                </m:r>
                              </m:e>
                              <m:sub>
                                <m:r>
                                  <a:rPr lang="en-US" sz="2800" i="1">
                                    <a:latin typeface="Cambria Math" panose="02040503050406030204" pitchFamily="18" charset="0"/>
                                    <a:ea typeface="Cambria Math" panose="02040503050406030204" pitchFamily="18" charset="0"/>
                                  </a:rPr>
                                  <m:t>𝑠</m:t>
                                </m:r>
                              </m:sub>
                            </m:sSub>
                            <m:r>
                              <a:rPr lang="en-US" sz="2800" i="1">
                                <a:latin typeface="Cambria Math" panose="02040503050406030204" pitchFamily="18" charset="0"/>
                                <a:ea typeface="Cambria Math" panose="02040503050406030204" pitchFamily="18" charset="0"/>
                              </a:rPr>
                              <m:t>)</m:t>
                            </m:r>
                          </m:e>
                        </m:d>
                      </m:e>
                      <m:sub>
                        <m:r>
                          <a:rPr lang="en-US" sz="2800" i="1">
                            <a:latin typeface="Cambria Math" panose="02040503050406030204" pitchFamily="18" charset="0"/>
                          </a:rPr>
                          <m:t>𝑘</m:t>
                        </m:r>
                        <m:r>
                          <a:rPr lang="en-US" sz="2800" i="1">
                            <a:latin typeface="Cambria Math" panose="02040503050406030204" pitchFamily="18" charset="0"/>
                          </a:rPr>
                          <m:t>=0</m:t>
                        </m:r>
                      </m:sub>
                      <m:sup>
                        <m:r>
                          <a:rPr lang="en-US" sz="2800" i="1">
                            <a:latin typeface="Cambria Math" panose="02040503050406030204" pitchFamily="18" charset="0"/>
                          </a:rPr>
                          <m:t>𝑁</m:t>
                        </m:r>
                        <m:r>
                          <a:rPr lang="en-US" sz="2800" i="1">
                            <a:latin typeface="Cambria Math" panose="02040503050406030204" pitchFamily="18" charset="0"/>
                          </a:rPr>
                          <m:t>−1</m:t>
                        </m:r>
                      </m:sup>
                    </m:sSubSup>
                  </m:oMath>
                </a14:m>
                <a:r>
                  <a:rPr lang="en-US" sz="2800" dirty="0" smtClean="0"/>
                  <a:t> resulting a </a:t>
                </a:r>
                <a14:m>
                  <m:oMath xmlns:m="http://schemas.openxmlformats.org/officeDocument/2006/math">
                    <m:sSubSup>
                      <m:sSubSupPr>
                        <m:ctrlPr>
                          <a:rPr lang="en-US" sz="2800" i="1">
                            <a:latin typeface="Cambria Math" panose="02040503050406030204" pitchFamily="18" charset="0"/>
                          </a:rPr>
                        </m:ctrlPr>
                      </m:sSubSupPr>
                      <m:e>
                        <m:d>
                          <m:dPr>
                            <m:begChr m:val="{"/>
                            <m:endChr m:val="}"/>
                            <m:ctrlPr>
                              <a:rPr lang="en-US" sz="2800" i="1">
                                <a:latin typeface="Cambria Math" panose="02040503050406030204" pitchFamily="18" charset="0"/>
                              </a:rPr>
                            </m:ctrlPr>
                          </m:dPr>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𝐴</m:t>
                                </m:r>
                              </m:e>
                              <m:sub>
                                <m:r>
                                  <a:rPr lang="en-US" sz="2800" b="0" i="1" smtClean="0">
                                    <a:latin typeface="Cambria Math" panose="02040503050406030204" pitchFamily="18" charset="0"/>
                                    <a:ea typeface="Cambria Math" panose="02040503050406030204" pitchFamily="18" charset="0"/>
                                  </a:rPr>
                                  <m:t>𝑘</m:t>
                                </m:r>
                              </m:sub>
                            </m:sSub>
                          </m:e>
                        </m:d>
                      </m:e>
                      <m:sub>
                        <m:r>
                          <a:rPr lang="en-US" sz="2800" i="1">
                            <a:latin typeface="Cambria Math" panose="02040503050406030204" pitchFamily="18" charset="0"/>
                          </a:rPr>
                          <m:t>𝑘</m:t>
                        </m:r>
                        <m:r>
                          <a:rPr lang="en-US" sz="2800" i="1">
                            <a:latin typeface="Cambria Math" panose="02040503050406030204" pitchFamily="18" charset="0"/>
                          </a:rPr>
                          <m:t>=0</m:t>
                        </m:r>
                      </m:sub>
                      <m:sup>
                        <m:r>
                          <a:rPr lang="en-US" sz="2800" i="1">
                            <a:latin typeface="Cambria Math" panose="02040503050406030204" pitchFamily="18" charset="0"/>
                          </a:rPr>
                          <m:t>𝑁</m:t>
                        </m:r>
                        <m:r>
                          <a:rPr lang="en-US" sz="2800" i="1">
                            <a:latin typeface="Cambria Math" panose="02040503050406030204" pitchFamily="18" charset="0"/>
                          </a:rPr>
                          <m:t>−1</m:t>
                        </m:r>
                      </m:sup>
                    </m:sSubSup>
                  </m:oMath>
                </a14:m>
                <a:r>
                  <a:rPr lang="en-US" sz="2800" dirty="0" smtClean="0"/>
                  <a:t> </a:t>
                </a:r>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645933" y="1758837"/>
                <a:ext cx="10724282" cy="540917"/>
              </a:xfrm>
              <a:prstGeom prst="rect">
                <a:avLst/>
              </a:prstGeom>
              <a:blipFill rotWithShape="0">
                <a:blip r:embed="rId3"/>
                <a:stretch>
                  <a:fillRect l="-1023" t="-7955" b="-32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45933" y="2485103"/>
                <a:ext cx="7769499" cy="540917"/>
              </a:xfrm>
              <a:prstGeom prst="rect">
                <a:avLst/>
              </a:prstGeom>
            </p:spPr>
            <p:txBody>
              <a:bodyPr wrap="none">
                <a:spAutoFit/>
              </a:bodyPr>
              <a:lstStyle/>
              <a:p>
                <a:pPr marL="457200" indent="-457200">
                  <a:buFont typeface="Arial" panose="020B0604020202020204" pitchFamily="34" charset="0"/>
                  <a:buChar char="•"/>
                </a:pPr>
                <a:r>
                  <a:rPr lang="en-US" sz="2800" dirty="0" smtClean="0"/>
                  <a:t>Also compute </a:t>
                </a:r>
                <a:r>
                  <a:rPr lang="en-US" sz="2800" dirty="0"/>
                  <a:t>the </a:t>
                </a:r>
                <a:r>
                  <a:rPr lang="en-US" sz="2800" dirty="0" smtClean="0"/>
                  <a:t>DFT  </a:t>
                </a:r>
                <a14:m>
                  <m:oMath xmlns:m="http://schemas.openxmlformats.org/officeDocument/2006/math">
                    <m:sSubSup>
                      <m:sSubSupPr>
                        <m:ctrlPr>
                          <a:rPr lang="en-US" sz="2800" i="1">
                            <a:latin typeface="Cambria Math" panose="02040503050406030204" pitchFamily="18" charset="0"/>
                          </a:rPr>
                        </m:ctrlPr>
                      </m:sSubSupPr>
                      <m:e>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𝐹</m:t>
                                </m:r>
                              </m:e>
                              <m:sub>
                                <m:r>
                                  <a:rPr lang="en-US" sz="2800" i="1">
                                    <a:latin typeface="Cambria Math" panose="02040503050406030204" pitchFamily="18" charset="0"/>
                                    <a:ea typeface="Cambria Math" panose="02040503050406030204" pitchFamily="18" charset="0"/>
                                  </a:rPr>
                                  <m:t>𝑘</m:t>
                                </m:r>
                              </m:sub>
                            </m:sSub>
                          </m:e>
                        </m:d>
                      </m:e>
                      <m:sub>
                        <m:r>
                          <a:rPr lang="en-US" sz="2800" i="1">
                            <a:latin typeface="Cambria Math" panose="02040503050406030204" pitchFamily="18" charset="0"/>
                          </a:rPr>
                          <m:t>𝑘</m:t>
                        </m:r>
                        <m:r>
                          <a:rPr lang="en-US" sz="2800" i="1">
                            <a:latin typeface="Cambria Math" panose="02040503050406030204" pitchFamily="18" charset="0"/>
                          </a:rPr>
                          <m:t>=0</m:t>
                        </m:r>
                      </m:sub>
                      <m:sup>
                        <m:r>
                          <a:rPr lang="en-US" sz="2800" i="1">
                            <a:latin typeface="Cambria Math" panose="02040503050406030204" pitchFamily="18" charset="0"/>
                          </a:rPr>
                          <m:t>𝑁</m:t>
                        </m:r>
                        <m:r>
                          <a:rPr lang="en-US" sz="2800" i="1">
                            <a:latin typeface="Cambria Math" panose="02040503050406030204" pitchFamily="18" charset="0"/>
                          </a:rPr>
                          <m:t>−1</m:t>
                        </m:r>
                      </m:sup>
                    </m:sSubSup>
                  </m:oMath>
                </a14:m>
                <a:r>
                  <a:rPr lang="en-US" sz="2800" dirty="0" smtClean="0"/>
                  <a:t> of </a:t>
                </a:r>
                <a14:m>
                  <m:oMath xmlns:m="http://schemas.openxmlformats.org/officeDocument/2006/math">
                    <m:sSubSup>
                      <m:sSubSupPr>
                        <m:ctrlPr>
                          <a:rPr lang="en-US" sz="2800" i="1">
                            <a:latin typeface="Cambria Math" panose="02040503050406030204" pitchFamily="18" charset="0"/>
                          </a:rPr>
                        </m:ctrlPr>
                      </m:sSubSupPr>
                      <m:e>
                        <m:d>
                          <m:dPr>
                            <m:begChr m:val="{"/>
                            <m:endChr m:val="}"/>
                            <m:ctrlPr>
                              <a:rPr lang="en-US" sz="2800" i="1">
                                <a:latin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𝑓</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𝑘</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𝑇</m:t>
                                </m:r>
                              </m:e>
                              <m:sub>
                                <m:r>
                                  <a:rPr lang="en-US" sz="2800" i="1">
                                    <a:latin typeface="Cambria Math" panose="02040503050406030204" pitchFamily="18" charset="0"/>
                                    <a:ea typeface="Cambria Math" panose="02040503050406030204" pitchFamily="18" charset="0"/>
                                  </a:rPr>
                                  <m:t>𝑠</m:t>
                                </m:r>
                              </m:sub>
                            </m:sSub>
                            <m:r>
                              <a:rPr lang="en-US" sz="2800" i="1">
                                <a:latin typeface="Cambria Math" panose="02040503050406030204" pitchFamily="18" charset="0"/>
                                <a:ea typeface="Cambria Math" panose="02040503050406030204" pitchFamily="18" charset="0"/>
                              </a:rPr>
                              <m:t>)</m:t>
                            </m:r>
                          </m:e>
                        </m:d>
                      </m:e>
                      <m:sub>
                        <m:r>
                          <a:rPr lang="en-US" sz="2800" i="1">
                            <a:latin typeface="Cambria Math" panose="02040503050406030204" pitchFamily="18" charset="0"/>
                          </a:rPr>
                          <m:t>𝑘</m:t>
                        </m:r>
                        <m:r>
                          <a:rPr lang="en-US" sz="2800" i="1">
                            <a:latin typeface="Cambria Math" panose="02040503050406030204" pitchFamily="18" charset="0"/>
                          </a:rPr>
                          <m:t>=0</m:t>
                        </m:r>
                      </m:sub>
                      <m:sup>
                        <m:r>
                          <a:rPr lang="en-US" sz="2800" i="1">
                            <a:latin typeface="Cambria Math" panose="02040503050406030204" pitchFamily="18" charset="0"/>
                          </a:rPr>
                          <m:t>𝑁</m:t>
                        </m:r>
                        <m:r>
                          <a:rPr lang="en-US" sz="2800" i="1">
                            <a:latin typeface="Cambria Math" panose="02040503050406030204" pitchFamily="18" charset="0"/>
                          </a:rPr>
                          <m:t>−1</m:t>
                        </m:r>
                      </m:sup>
                    </m:sSubSup>
                  </m:oMath>
                </a14:m>
                <a:r>
                  <a:rPr lang="en-US" sz="2800" dirty="0" smtClean="0"/>
                  <a:t>  </a:t>
                </a:r>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645933" y="2485103"/>
                <a:ext cx="7769499" cy="540917"/>
              </a:xfrm>
              <a:prstGeom prst="rect">
                <a:avLst/>
              </a:prstGeom>
              <a:blipFill rotWithShape="0">
                <a:blip r:embed="rId4"/>
                <a:stretch>
                  <a:fillRect l="-1413" t="-7955" b="-32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45933" y="3211369"/>
                <a:ext cx="9602116" cy="1448089"/>
              </a:xfrm>
              <a:prstGeom prst="rect">
                <a:avLst/>
              </a:prstGeom>
            </p:spPr>
            <p:txBody>
              <a:bodyPr wrap="none">
                <a:spAutoFit/>
              </a:bodyPr>
              <a:lstStyle/>
              <a:p>
                <a:pPr marL="457200" indent="-457200">
                  <a:buFont typeface="Arial" panose="020B0604020202020204" pitchFamily="34" charset="0"/>
                  <a:buChar char="•"/>
                </a:pPr>
                <a:r>
                  <a:rPr lang="en-US" sz="2800" dirty="0" smtClean="0"/>
                  <a:t>Apply IDFT to the product sequence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rad>
                          <m:radPr>
                            <m:degHide m:val="on"/>
                            <m:ctrlPr>
                              <a:rPr lang="en-US" sz="2800" i="1" smtClean="0">
                                <a:latin typeface="Cambria Math" panose="02040503050406030204" pitchFamily="18" charset="0"/>
                              </a:rPr>
                            </m:ctrlPr>
                          </m:radPr>
                          <m:deg/>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𝜓</m:t>
                                </m:r>
                              </m:sub>
                            </m:s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𝑎</m:t>
                            </m:r>
                            <m:r>
                              <a:rPr lang="en-US" sz="2800" b="0" i="1" smtClean="0">
                                <a:latin typeface="Cambria Math" panose="02040503050406030204" pitchFamily="18" charset="0"/>
                                <a:ea typeface="Cambria Math" panose="02040503050406030204" pitchFamily="18" charset="0"/>
                              </a:rPr>
                              <m:t>|</m:t>
                            </m:r>
                          </m:e>
                        </m:rad>
                      </m:den>
                    </m:f>
                    <m:sSubSup>
                      <m:sSubSupPr>
                        <m:ctrlPr>
                          <a:rPr lang="en-US" sz="2800" i="1">
                            <a:latin typeface="Cambria Math" panose="02040503050406030204" pitchFamily="18" charset="0"/>
                          </a:rPr>
                        </m:ctrlPr>
                      </m:sSubSupPr>
                      <m:e>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𝐹</m:t>
                                </m:r>
                              </m:e>
                              <m:sub>
                                <m:r>
                                  <a:rPr lang="en-US" sz="2800" i="1">
                                    <a:latin typeface="Cambria Math" panose="02040503050406030204" pitchFamily="18" charset="0"/>
                                    <a:ea typeface="Cambria Math" panose="02040503050406030204" pitchFamily="18" charset="0"/>
                                  </a:rPr>
                                  <m:t>𝑘</m:t>
                                </m:r>
                              </m:sub>
                            </m:sSub>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𝐴</m:t>
                                </m:r>
                              </m:e>
                              <m:sub>
                                <m:r>
                                  <a:rPr lang="en-US" sz="2800" b="0" i="1" smtClean="0">
                                    <a:latin typeface="Cambria Math" panose="02040503050406030204" pitchFamily="18" charset="0"/>
                                    <a:ea typeface="Cambria Math" panose="02040503050406030204" pitchFamily="18" charset="0"/>
                                  </a:rPr>
                                  <m:t>𝑘</m:t>
                                </m:r>
                              </m:sub>
                            </m:sSub>
                          </m:e>
                        </m:d>
                      </m:e>
                      <m:sub>
                        <m:r>
                          <a:rPr lang="en-US" sz="2800" i="1">
                            <a:latin typeface="Cambria Math" panose="02040503050406030204" pitchFamily="18" charset="0"/>
                          </a:rPr>
                          <m:t>𝑘</m:t>
                        </m:r>
                        <m:r>
                          <a:rPr lang="en-US" sz="2800" i="1">
                            <a:latin typeface="Cambria Math" panose="02040503050406030204" pitchFamily="18" charset="0"/>
                          </a:rPr>
                          <m:t>=0</m:t>
                        </m:r>
                      </m:sub>
                      <m:sup>
                        <m:r>
                          <a:rPr lang="en-US" sz="2800" i="1">
                            <a:latin typeface="Cambria Math" panose="02040503050406030204" pitchFamily="18" charset="0"/>
                          </a:rPr>
                          <m:t>𝑁</m:t>
                        </m:r>
                        <m:r>
                          <a:rPr lang="en-US" sz="2800" i="1">
                            <a:latin typeface="Cambria Math" panose="02040503050406030204" pitchFamily="18" charset="0"/>
                          </a:rPr>
                          <m:t>−1</m:t>
                        </m:r>
                      </m:sup>
                    </m:sSubSup>
                  </m:oMath>
                </a14:m>
                <a:r>
                  <a:rPr lang="en-US" sz="2800" dirty="0" smtClean="0"/>
                  <a:t> so that</a:t>
                </a:r>
              </a:p>
              <a:p>
                <a:r>
                  <a:rPr lang="en-US" sz="2800" dirty="0" smtClean="0"/>
                  <a:t>      we get </a:t>
                </a:r>
                <a14:m>
                  <m:oMath xmlns:m="http://schemas.openxmlformats.org/officeDocument/2006/math">
                    <m:sSubSup>
                      <m:sSubSupPr>
                        <m:ctrlPr>
                          <a:rPr lang="en-US" sz="2800" i="1">
                            <a:latin typeface="Cambria Math" panose="02040503050406030204" pitchFamily="18" charset="0"/>
                          </a:rPr>
                        </m:ctrlPr>
                      </m:sSubSupPr>
                      <m:e>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𝐹</m:t>
                                </m:r>
                              </m:e>
                              <m:sub>
                                <m:r>
                                  <a:rPr lang="en-US" sz="2800" i="1">
                                    <a:latin typeface="Cambria Math" panose="02040503050406030204" pitchFamily="18" charset="0"/>
                                    <a:ea typeface="Cambria Math" panose="02040503050406030204" pitchFamily="18" charset="0"/>
                                  </a:rPr>
                                  <m:t>𝜓</m:t>
                                </m:r>
                              </m:sub>
                            </m:sSub>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𝑎</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𝑘</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𝑇</m:t>
                                    </m:r>
                                  </m:e>
                                  <m:sub>
                                    <m:r>
                                      <a:rPr lang="en-US" sz="2800" b="0" i="1" smtClean="0">
                                        <a:latin typeface="Cambria Math" panose="02040503050406030204" pitchFamily="18" charset="0"/>
                                        <a:ea typeface="Cambria Math" panose="02040503050406030204" pitchFamily="18" charset="0"/>
                                      </a:rPr>
                                      <m:t>𝑠</m:t>
                                    </m:r>
                                  </m:sub>
                                </m:sSub>
                              </m:e>
                            </m:d>
                          </m:e>
                        </m:d>
                      </m:e>
                      <m:sub>
                        <m:r>
                          <a:rPr lang="en-US" sz="2800" i="1">
                            <a:latin typeface="Cambria Math" panose="02040503050406030204" pitchFamily="18" charset="0"/>
                          </a:rPr>
                          <m:t>𝑘</m:t>
                        </m:r>
                        <m:r>
                          <a:rPr lang="en-US" sz="2800" i="1">
                            <a:latin typeface="Cambria Math" panose="02040503050406030204" pitchFamily="18" charset="0"/>
                          </a:rPr>
                          <m:t>=0</m:t>
                        </m:r>
                      </m:sub>
                      <m:sup>
                        <m:r>
                          <a:rPr lang="en-US" sz="2800" i="1">
                            <a:latin typeface="Cambria Math" panose="02040503050406030204" pitchFamily="18" charset="0"/>
                          </a:rPr>
                          <m:t>𝑁</m:t>
                        </m:r>
                        <m:r>
                          <a:rPr lang="en-US" sz="2800" i="1">
                            <a:latin typeface="Cambria Math" panose="02040503050406030204" pitchFamily="18" charset="0"/>
                          </a:rPr>
                          <m:t>−1</m:t>
                        </m:r>
                      </m:sup>
                    </m:sSubSup>
                  </m:oMath>
                </a14:m>
                <a:endParaRPr lang="en-US" sz="2800" dirty="0"/>
              </a:p>
            </p:txBody>
          </p:sp>
        </mc:Choice>
        <mc:Fallback xmlns="">
          <p:sp>
            <p:nvSpPr>
              <p:cNvPr id="6" name="Rectangle 5"/>
              <p:cNvSpPr>
                <a:spLocks noRot="1" noChangeAspect="1" noMove="1" noResize="1" noEditPoints="1" noAdjustHandles="1" noChangeArrowheads="1" noChangeShapeType="1" noTextEdit="1"/>
              </p:cNvSpPr>
              <p:nvPr/>
            </p:nvSpPr>
            <p:spPr>
              <a:xfrm>
                <a:off x="645933" y="3211369"/>
                <a:ext cx="9602116" cy="1448089"/>
              </a:xfrm>
              <a:prstGeom prst="rect">
                <a:avLst/>
              </a:prstGeom>
              <a:blipFill rotWithShape="0">
                <a:blip r:embed="rId5"/>
                <a:stretch>
                  <a:fillRect l="-1143" r="-127" b="-5063"/>
                </a:stretch>
              </a:blipFill>
            </p:spPr>
            <p:txBody>
              <a:bodyPr/>
              <a:lstStyle/>
              <a:p>
                <a:r>
                  <a:rPr lang="en-US">
                    <a:noFill/>
                  </a:rPr>
                  <a:t> </a:t>
                </a:r>
              </a:p>
            </p:txBody>
          </p:sp>
        </mc:Fallback>
      </mc:AlternateContent>
      <p:sp>
        <p:nvSpPr>
          <p:cNvPr id="7" name="Rectangle 6"/>
          <p:cNvSpPr/>
          <p:nvPr/>
        </p:nvSpPr>
        <p:spPr>
          <a:xfrm>
            <a:off x="5675133" y="4321587"/>
            <a:ext cx="4912820" cy="523220"/>
          </a:xfrm>
          <a:prstGeom prst="rect">
            <a:avLst/>
          </a:prstGeom>
        </p:spPr>
        <p:txBody>
          <a:bodyPr wrap="none">
            <a:spAutoFit/>
          </a:bodyPr>
          <a:lstStyle/>
          <a:p>
            <a:r>
              <a:rPr lang="en-US" sz="2800" dirty="0" smtClean="0"/>
              <a:t>Because of convolution theorem</a:t>
            </a:r>
            <a:endParaRPr lang="en-US" sz="2800" dirty="0"/>
          </a:p>
        </p:txBody>
      </p:sp>
      <mc:AlternateContent xmlns:mc="http://schemas.openxmlformats.org/markup-compatibility/2006" xmlns:a14="http://schemas.microsoft.com/office/drawing/2010/main">
        <mc:Choice Requires="a14">
          <p:sp>
            <p:nvSpPr>
              <p:cNvPr id="8" name="Rectangle 7"/>
              <p:cNvSpPr/>
              <p:nvPr/>
            </p:nvSpPr>
            <p:spPr>
              <a:xfrm>
                <a:off x="2898135" y="5134389"/>
                <a:ext cx="40080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𝑇</m:t>
                      </m:r>
                      <m:d>
                        <m:dPr>
                          <m:begChr m:val="{"/>
                          <m:endChr m:val="}"/>
                          <m:ctrlPr>
                            <a:rPr lang="en-US" sz="2800" b="0" i="1" smtClean="0">
                              <a:latin typeface="Cambria Math" panose="02040503050406030204" pitchFamily="18" charset="0"/>
                              <a:ea typeface="Cambria Math" panose="02040503050406030204" pitchFamily="18" charset="0"/>
                            </a:rPr>
                          </m:ctrlPr>
                        </m:dPr>
                        <m:e>
                          <m:r>
                            <m:rPr>
                              <m:sty m:val="p"/>
                            </m:rPr>
                            <a:rPr lang="en-US" sz="2800" b="0" i="0" smtClean="0">
                              <a:latin typeface="Cambria Math" panose="02040503050406030204" pitchFamily="18" charset="0"/>
                              <a:ea typeface="Cambria Math" panose="02040503050406030204" pitchFamily="18" charset="0"/>
                            </a:rPr>
                            <m:t>f</m:t>
                          </m:r>
                          <m:d>
                            <m:dPr>
                              <m:ctrlPr>
                                <a:rPr lang="en-US" sz="2800" b="0" i="1" smtClean="0">
                                  <a:latin typeface="Cambria Math" panose="02040503050406030204" pitchFamily="18" charset="0"/>
                                  <a:ea typeface="Cambria Math" panose="02040503050406030204" pitchFamily="18" charset="0"/>
                                </a:rPr>
                              </m:ctrlPr>
                            </m:dPr>
                            <m:e>
                              <m:r>
                                <m:rPr>
                                  <m:sty m:val="p"/>
                                </m:rPr>
                                <a:rPr lang="en-US" sz="2800" b="0" i="0" smtClean="0">
                                  <a:latin typeface="Cambria Math" panose="02040503050406030204" pitchFamily="18" charset="0"/>
                                  <a:ea typeface="Cambria Math" panose="02040503050406030204" pitchFamily="18" charset="0"/>
                                </a:rPr>
                                <m:t>t</m:t>
                              </m:r>
                            </m:e>
                          </m:d>
                          <m:r>
                            <a:rPr lang="en-US" sz="2800" b="0" i="0"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g</m:t>
                          </m:r>
                          <m:d>
                            <m:dPr>
                              <m:ctrlPr>
                                <a:rPr lang="en-US" sz="2800" b="0" i="1" smtClean="0">
                                  <a:latin typeface="Cambria Math" panose="02040503050406030204" pitchFamily="18" charset="0"/>
                                  <a:ea typeface="Cambria Math" panose="02040503050406030204" pitchFamily="18" charset="0"/>
                                </a:rPr>
                              </m:ctrlPr>
                            </m:dPr>
                            <m:e>
                              <m:r>
                                <m:rPr>
                                  <m:sty m:val="p"/>
                                </m:rPr>
                                <a:rPr lang="en-US" sz="2800" b="0" i="0" smtClean="0">
                                  <a:latin typeface="Cambria Math" panose="02040503050406030204" pitchFamily="18" charset="0"/>
                                  <a:ea typeface="Cambria Math" panose="02040503050406030204" pitchFamily="18" charset="0"/>
                                </a:rPr>
                                <m:t>t</m:t>
                              </m:r>
                            </m:e>
                          </m:d>
                        </m:e>
                      </m:d>
                      <m:r>
                        <a:rPr lang="en-US" sz="2800" b="0" i="0"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F</m:t>
                      </m:r>
                      <m:d>
                        <m:dPr>
                          <m:ctrlPr>
                            <a:rPr lang="en-US" sz="2800" b="0" i="1" smtClean="0">
                              <a:latin typeface="Cambria Math" panose="02040503050406030204" pitchFamily="18" charset="0"/>
                              <a:ea typeface="Cambria Math" panose="02040503050406030204" pitchFamily="18" charset="0"/>
                            </a:rPr>
                          </m:ctrlPr>
                        </m:dPr>
                        <m:e>
                          <m:r>
                            <m:rPr>
                              <m:sty m:val="p"/>
                            </m:rPr>
                            <a:rPr lang="en-US" sz="2800" b="0" i="0" smtClean="0">
                              <a:latin typeface="Cambria Math" panose="02040503050406030204" pitchFamily="18" charset="0"/>
                              <a:ea typeface="Cambria Math" panose="02040503050406030204" pitchFamily="18" charset="0"/>
                            </a:rPr>
                            <m:t>s</m:t>
                          </m:r>
                        </m:e>
                      </m:d>
                      <m:r>
                        <m:rPr>
                          <m:sty m:val="p"/>
                        </m:rPr>
                        <a:rPr lang="en-US" sz="2800" b="0" i="0" smtClean="0">
                          <a:latin typeface="Cambria Math" panose="02040503050406030204" pitchFamily="18" charset="0"/>
                          <a:ea typeface="Cambria Math" panose="02040503050406030204" pitchFamily="18" charset="0"/>
                        </a:rPr>
                        <m:t>G</m:t>
                      </m:r>
                      <m:r>
                        <a:rPr lang="en-US" sz="2800" b="0" i="0"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s</m:t>
                      </m:r>
                      <m:r>
                        <a:rPr lang="en-US" sz="2800" b="0" i="0"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8" name="Rectangle 7"/>
              <p:cNvSpPr>
                <a:spLocks noRot="1" noChangeAspect="1" noMove="1" noResize="1" noEditPoints="1" noAdjustHandles="1" noChangeArrowheads="1" noChangeShapeType="1" noTextEdit="1"/>
              </p:cNvSpPr>
              <p:nvPr/>
            </p:nvSpPr>
            <p:spPr>
              <a:xfrm>
                <a:off x="2898135" y="5134389"/>
                <a:ext cx="4008020" cy="52322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445898" y="5947192"/>
                <a:ext cx="43455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ea typeface="Cambria Math" panose="02040503050406030204" pitchFamily="18" charset="0"/>
                            </a:rPr>
                          </m:ctrlPr>
                        </m:sSupPr>
                        <m:e>
                          <m:r>
                            <m:rPr>
                              <m:sty m:val="p"/>
                            </m:rPr>
                            <a:rPr lang="en-US" sz="2800" b="0" i="0" smtClean="0">
                              <a:latin typeface="Cambria Math" panose="02040503050406030204" pitchFamily="18" charset="0"/>
                              <a:ea typeface="Cambria Math" panose="02040503050406030204" pitchFamily="18" charset="0"/>
                            </a:rPr>
                            <m:t>T</m:t>
                          </m:r>
                        </m:e>
                        <m:sup>
                          <m:r>
                            <a:rPr lang="en-US" sz="2800" b="0" i="0" smtClean="0">
                              <a:latin typeface="Cambria Math" panose="02040503050406030204" pitchFamily="18" charset="0"/>
                              <a:ea typeface="Cambria Math" panose="02040503050406030204" pitchFamily="18" charset="0"/>
                            </a:rPr>
                            <m:t>−1</m:t>
                          </m:r>
                        </m:sup>
                      </m:sSup>
                      <m:d>
                        <m:dPr>
                          <m:begChr m:val="["/>
                          <m:endChr m:val="]"/>
                          <m:ctrlPr>
                            <a:rPr lang="en-US" sz="2800" b="0" i="1" smtClean="0">
                              <a:latin typeface="Cambria Math" panose="02040503050406030204" pitchFamily="18" charset="0"/>
                              <a:ea typeface="Cambria Math" panose="02040503050406030204" pitchFamily="18" charset="0"/>
                            </a:rPr>
                          </m:ctrlPr>
                        </m:dPr>
                        <m:e>
                          <m:r>
                            <m:rPr>
                              <m:sty m:val="p"/>
                            </m:rPr>
                            <a:rPr lang="en-US" sz="2800">
                              <a:latin typeface="Cambria Math" panose="02040503050406030204" pitchFamily="18" charset="0"/>
                              <a:ea typeface="Cambria Math" panose="02040503050406030204" pitchFamily="18" charset="0"/>
                            </a:rPr>
                            <m:t>F</m:t>
                          </m:r>
                          <m:d>
                            <m:dPr>
                              <m:ctrlPr>
                                <a:rPr lang="en-US" sz="2800" i="1">
                                  <a:latin typeface="Cambria Math" panose="02040503050406030204" pitchFamily="18" charset="0"/>
                                  <a:ea typeface="Cambria Math" panose="02040503050406030204" pitchFamily="18" charset="0"/>
                                </a:rPr>
                              </m:ctrlPr>
                            </m:dPr>
                            <m:e>
                              <m:r>
                                <m:rPr>
                                  <m:sty m:val="p"/>
                                </m:rPr>
                                <a:rPr lang="en-US" sz="2800">
                                  <a:latin typeface="Cambria Math" panose="02040503050406030204" pitchFamily="18" charset="0"/>
                                  <a:ea typeface="Cambria Math" panose="02040503050406030204" pitchFamily="18" charset="0"/>
                                </a:rPr>
                                <m:t>s</m:t>
                              </m:r>
                            </m:e>
                          </m:d>
                          <m:r>
                            <m:rPr>
                              <m:sty m:val="p"/>
                            </m:rPr>
                            <a:rPr lang="en-US" sz="2800">
                              <a:latin typeface="Cambria Math" panose="02040503050406030204" pitchFamily="18" charset="0"/>
                              <a:ea typeface="Cambria Math" panose="02040503050406030204" pitchFamily="18" charset="0"/>
                            </a:rPr>
                            <m:t>G</m:t>
                          </m:r>
                          <m:d>
                            <m:dPr>
                              <m:ctrlPr>
                                <a:rPr lang="en-US" sz="2800" i="1">
                                  <a:latin typeface="Cambria Math" panose="02040503050406030204" pitchFamily="18" charset="0"/>
                                  <a:ea typeface="Cambria Math" panose="02040503050406030204" pitchFamily="18" charset="0"/>
                                </a:rPr>
                              </m:ctrlPr>
                            </m:dPr>
                            <m:e>
                              <m:r>
                                <m:rPr>
                                  <m:sty m:val="p"/>
                                </m:rPr>
                                <a:rPr lang="en-US" sz="2800">
                                  <a:latin typeface="Cambria Math" panose="02040503050406030204" pitchFamily="18" charset="0"/>
                                  <a:ea typeface="Cambria Math" panose="02040503050406030204" pitchFamily="18" charset="0"/>
                                </a:rPr>
                                <m:t>s</m:t>
                              </m:r>
                            </m:e>
                          </m:d>
                        </m:e>
                      </m:d>
                      <m:r>
                        <a:rPr lang="en-US" sz="2800" b="0" i="0"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f</m:t>
                      </m:r>
                      <m:d>
                        <m:dPr>
                          <m:ctrlPr>
                            <a:rPr lang="en-US" sz="2800" b="0" i="1" smtClean="0">
                              <a:latin typeface="Cambria Math" panose="02040503050406030204" pitchFamily="18" charset="0"/>
                              <a:ea typeface="Cambria Math" panose="02040503050406030204" pitchFamily="18" charset="0"/>
                            </a:rPr>
                          </m:ctrlPr>
                        </m:dPr>
                        <m:e>
                          <m:r>
                            <m:rPr>
                              <m:sty m:val="p"/>
                            </m:rPr>
                            <a:rPr lang="en-US" sz="2800" b="0" i="0" smtClean="0">
                              <a:latin typeface="Cambria Math" panose="02040503050406030204" pitchFamily="18" charset="0"/>
                              <a:ea typeface="Cambria Math" panose="02040503050406030204" pitchFamily="18" charset="0"/>
                            </a:rPr>
                            <m:t>t</m:t>
                          </m:r>
                        </m:e>
                      </m:d>
                      <m:r>
                        <a:rPr lang="en-US" sz="2800" b="0" i="0"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g</m:t>
                      </m:r>
                      <m:r>
                        <a:rPr lang="en-US" sz="2800" b="0" i="0"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t</m:t>
                      </m:r>
                      <m:r>
                        <a:rPr lang="en-US" sz="2800" b="0" i="0"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9" name="Rectangle 8"/>
              <p:cNvSpPr>
                <a:spLocks noRot="1" noChangeAspect="1" noMove="1" noResize="1" noEditPoints="1" noAdjustHandles="1" noChangeArrowheads="1" noChangeShapeType="1" noTextEdit="1"/>
              </p:cNvSpPr>
              <p:nvPr/>
            </p:nvSpPr>
            <p:spPr>
              <a:xfrm>
                <a:off x="3445898" y="5947192"/>
                <a:ext cx="4345549" cy="523220"/>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3652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337" y="1208555"/>
            <a:ext cx="10058400" cy="4210493"/>
          </a:xfrm>
          <a:prstGeom prst="rect">
            <a:avLst/>
          </a:prstGeom>
        </p:spPr>
      </p:pic>
      <p:sp>
        <p:nvSpPr>
          <p:cNvPr id="6" name="TextBox 5"/>
          <p:cNvSpPr txBox="1"/>
          <p:nvPr/>
        </p:nvSpPr>
        <p:spPr>
          <a:xfrm>
            <a:off x="228598" y="5737457"/>
            <a:ext cx="11766177" cy="707886"/>
          </a:xfrm>
          <a:prstGeom prst="rect">
            <a:avLst/>
          </a:prstGeom>
          <a:noFill/>
        </p:spPr>
        <p:txBody>
          <a:bodyPr wrap="square" rtlCol="0">
            <a:spAutoFit/>
          </a:bodyPr>
          <a:lstStyle/>
          <a:p>
            <a:pPr algn="just"/>
            <a:r>
              <a:rPr lang="en-US" sz="2000" dirty="0"/>
              <a:t>A (continuous) wavelet transform is given by the integral of the product between </a:t>
            </a:r>
            <a:r>
              <a:rPr lang="en-US" sz="2000" dirty="0" smtClean="0"/>
              <a:t>signal (s) </a:t>
            </a:r>
            <a:r>
              <a:rPr lang="en-US" sz="2000" dirty="0"/>
              <a:t>and the kernel </a:t>
            </a:r>
            <a:r>
              <a:rPr lang="en-US" sz="2000" dirty="0" smtClean="0"/>
              <a:t>((</a:t>
            </a:r>
            <a:r>
              <a:rPr lang="en-US" sz="2000" dirty="0"/>
              <a:t>wavelet) </a:t>
            </a:r>
            <a:r>
              <a:rPr lang="en-US" sz="2000" dirty="0" smtClean="0"/>
              <a:t>w), </a:t>
            </a:r>
            <a:r>
              <a:rPr lang="en-US" sz="2000" dirty="0"/>
              <a:t>where the kernel is both shifted and stretched, allowing to extract information at different scales.</a:t>
            </a:r>
          </a:p>
        </p:txBody>
      </p:sp>
      <p:sp>
        <p:nvSpPr>
          <p:cNvPr id="7" name="Rectangle 6"/>
          <p:cNvSpPr/>
          <p:nvPr/>
        </p:nvSpPr>
        <p:spPr>
          <a:xfrm>
            <a:off x="0" y="90771"/>
            <a:ext cx="9937657" cy="707886"/>
          </a:xfrm>
          <a:prstGeom prst="rect">
            <a:avLst/>
          </a:prstGeom>
        </p:spPr>
        <p:txBody>
          <a:bodyPr wrap="none">
            <a:spAutoFit/>
          </a:bodyPr>
          <a:lstStyle/>
          <a:p>
            <a:r>
              <a:rPr lang="en-US" sz="4000" b="1" dirty="0" smtClean="0">
                <a:solidFill>
                  <a:srgbClr val="C00000"/>
                </a:solidFill>
              </a:rPr>
              <a:t>Impact of scaling factor on wavelet </a:t>
            </a:r>
            <a:r>
              <a:rPr lang="en-US" sz="4000" b="1" dirty="0">
                <a:solidFill>
                  <a:srgbClr val="C00000"/>
                </a:solidFill>
              </a:rPr>
              <a:t>transform </a:t>
            </a:r>
          </a:p>
        </p:txBody>
      </p:sp>
    </p:spTree>
    <p:extLst>
      <p:ext uri="{BB962C8B-B14F-4D97-AF65-F5344CB8AC3E}">
        <p14:creationId xmlns:p14="http://schemas.microsoft.com/office/powerpoint/2010/main" val="66294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06" y="149973"/>
            <a:ext cx="10515600" cy="737534"/>
          </a:xfrm>
        </p:spPr>
        <p:txBody>
          <a:bodyPr/>
          <a:lstStyle/>
          <a:p>
            <a:r>
              <a:rPr lang="en-US" b="1" dirty="0">
                <a:solidFill>
                  <a:srgbClr val="C00000"/>
                </a:solidFill>
              </a:rPr>
              <a:t>Applications of the wavelet </a:t>
            </a:r>
            <a:r>
              <a:rPr lang="en-US" b="1" dirty="0" smtClean="0">
                <a:solidFill>
                  <a:srgbClr val="C00000"/>
                </a:solidFill>
              </a:rPr>
              <a:t>transform</a:t>
            </a:r>
            <a:endParaRPr lang="en-US" b="1" dirty="0">
              <a:solidFill>
                <a:srgbClr val="C00000"/>
              </a:solidFill>
            </a:endParaRPr>
          </a:p>
        </p:txBody>
      </p:sp>
      <p:sp>
        <p:nvSpPr>
          <p:cNvPr id="3" name="Content Placeholder 2"/>
          <p:cNvSpPr>
            <a:spLocks noGrp="1"/>
          </p:cNvSpPr>
          <p:nvPr>
            <p:ph idx="1"/>
          </p:nvPr>
        </p:nvSpPr>
        <p:spPr>
          <a:xfrm>
            <a:off x="381000" y="1220507"/>
            <a:ext cx="10515600" cy="460375"/>
          </a:xfrm>
        </p:spPr>
        <p:txBody>
          <a:bodyPr>
            <a:normAutofit/>
          </a:bodyPr>
          <a:lstStyle/>
          <a:p>
            <a:r>
              <a:rPr lang="en-US" sz="2400" dirty="0"/>
              <a:t>One of the most popular applications of wavelet transform is image compression. </a:t>
            </a:r>
            <a:endParaRPr lang="en-US" sz="2400" dirty="0" smtClean="0"/>
          </a:p>
        </p:txBody>
      </p:sp>
      <p:sp>
        <p:nvSpPr>
          <p:cNvPr id="4" name="Rectangle 3"/>
          <p:cNvSpPr/>
          <p:nvPr/>
        </p:nvSpPr>
        <p:spPr>
          <a:xfrm>
            <a:off x="381000" y="1868220"/>
            <a:ext cx="10815919" cy="1200329"/>
          </a:xfrm>
          <a:prstGeom prst="rect">
            <a:avLst/>
          </a:prstGeom>
        </p:spPr>
        <p:txBody>
          <a:bodyPr wrap="square">
            <a:spAutoFit/>
          </a:bodyPr>
          <a:lstStyle/>
          <a:p>
            <a:pPr marL="342900" indent="-342900" algn="just">
              <a:buFont typeface="Arial" panose="020B0604020202020204" pitchFamily="34" charset="0"/>
              <a:buChar char="•"/>
            </a:pPr>
            <a:r>
              <a:rPr lang="en-US" sz="2400" dirty="0"/>
              <a:t>The advantage of using wavelet-based coding in image compression is that it provides significant improvements in picture quality at higher compression ratios over conventional techniques</a:t>
            </a:r>
            <a:r>
              <a:rPr lang="en-US" sz="2400" dirty="0" smtClean="0"/>
              <a:t>.</a:t>
            </a:r>
            <a:endParaRPr lang="en-US" sz="2400" dirty="0"/>
          </a:p>
        </p:txBody>
      </p:sp>
      <p:sp>
        <p:nvSpPr>
          <p:cNvPr id="5" name="Rectangle 4"/>
          <p:cNvSpPr/>
          <p:nvPr/>
        </p:nvSpPr>
        <p:spPr>
          <a:xfrm>
            <a:off x="381000" y="3375884"/>
            <a:ext cx="10667999" cy="1200329"/>
          </a:xfrm>
          <a:prstGeom prst="rect">
            <a:avLst/>
          </a:prstGeom>
        </p:spPr>
        <p:txBody>
          <a:bodyPr wrap="square">
            <a:spAutoFit/>
          </a:bodyPr>
          <a:lstStyle/>
          <a:p>
            <a:pPr marL="342900" indent="-342900" algn="just">
              <a:buFont typeface="Arial" panose="020B0604020202020204" pitchFamily="34" charset="0"/>
              <a:buChar char="•"/>
            </a:pPr>
            <a:r>
              <a:rPr lang="en-US" sz="2400" dirty="0"/>
              <a:t>Since wavelet transform has the ability to decompose complex information and patterns into elementary forms, it is commonly used in acoustics processing and pattern recognition</a:t>
            </a:r>
            <a:r>
              <a:rPr lang="en-US" sz="2400" dirty="0" smtClean="0"/>
              <a:t>.</a:t>
            </a:r>
            <a:endParaRPr lang="en-US" sz="2400" dirty="0"/>
          </a:p>
        </p:txBody>
      </p:sp>
      <p:sp>
        <p:nvSpPr>
          <p:cNvPr id="6" name="Rectangle 5"/>
          <p:cNvSpPr/>
          <p:nvPr/>
        </p:nvSpPr>
        <p:spPr>
          <a:xfrm>
            <a:off x="381000" y="4883548"/>
            <a:ext cx="10506637" cy="1569660"/>
          </a:xfrm>
          <a:prstGeom prst="rect">
            <a:avLst/>
          </a:prstGeom>
        </p:spPr>
        <p:txBody>
          <a:bodyPr wrap="square">
            <a:spAutoFit/>
          </a:bodyPr>
          <a:lstStyle/>
          <a:p>
            <a:pPr marL="285750" indent="-285750" algn="just">
              <a:buFont typeface="Arial" panose="020B0604020202020204" pitchFamily="34" charset="0"/>
              <a:buChar char="•"/>
            </a:pPr>
            <a:r>
              <a:rPr lang="en-US" sz="2400" dirty="0"/>
              <a:t>wavelet transforms can be applied to the scientific research on edge and corner detection, partial differential equation solving, transient detection, filter design, electrocardiogram (ECG) analysis, texture analysis, business information analysis and gait analysis</a:t>
            </a:r>
          </a:p>
        </p:txBody>
      </p:sp>
    </p:spTree>
    <p:extLst>
      <p:ext uri="{BB962C8B-B14F-4D97-AF65-F5344CB8AC3E}">
        <p14:creationId xmlns:p14="http://schemas.microsoft.com/office/powerpoint/2010/main" val="281070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5.googleusercontent.com/proxy/NIBhc1H3cZp8iqNOh-8D5kVSbfQ5c0GETiWqNKaAlol_hG5grvLS00bMiFMP8vXjN3K_KnBdXkfcQALso1gTPyJ8fIopbfT0wiPhaAOcDkmT9RMzlz60PUcm5-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6405" y="1146833"/>
            <a:ext cx="6976745" cy="4646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4016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2013" y="874059"/>
            <a:ext cx="11214846" cy="3078816"/>
          </a:xfrm>
        </p:spPr>
        <p:txBody>
          <a:bodyPr>
            <a:normAutofit/>
          </a:bodyPr>
          <a:lstStyle/>
          <a:p>
            <a:r>
              <a:rPr lang="en-US" sz="9600" b="1" dirty="0" smtClean="0">
                <a:solidFill>
                  <a:srgbClr val="00B050"/>
                </a:solidFill>
              </a:rPr>
              <a:t>Continuous Wavelet Transform</a:t>
            </a:r>
            <a:endParaRPr lang="en-US" sz="9600" b="1" dirty="0">
              <a:solidFill>
                <a:srgbClr val="00B050"/>
              </a:solidFill>
            </a:endParaRPr>
          </a:p>
        </p:txBody>
      </p:sp>
    </p:spTree>
    <p:extLst>
      <p:ext uri="{BB962C8B-B14F-4D97-AF65-F5344CB8AC3E}">
        <p14:creationId xmlns:p14="http://schemas.microsoft.com/office/powerpoint/2010/main" val="19331693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3760"/>
            <a:ext cx="2496671" cy="750981"/>
          </a:xfrm>
        </p:spPr>
        <p:txBody>
          <a:bodyPr/>
          <a:lstStyle/>
          <a:p>
            <a:r>
              <a:rPr lang="en-US" b="1" dirty="0" smtClean="0">
                <a:solidFill>
                  <a:srgbClr val="C00000"/>
                </a:solidFill>
              </a:rPr>
              <a:t>Definition </a:t>
            </a:r>
            <a:endParaRPr lang="en-US"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599" y="1099484"/>
                <a:ext cx="11725835" cy="1186516"/>
              </a:xfrm>
            </p:spPr>
            <p:txBody>
              <a:bodyPr/>
              <a:lstStyle/>
              <a:p>
                <a:pPr marL="0" indent="0">
                  <a:buNone/>
                </a:pPr>
                <a:r>
                  <a:rPr lang="en-US" dirty="0" smtClean="0"/>
                  <a:t>Suppose </a:t>
                </a:r>
                <a14:m>
                  <m:oMath xmlns:m="http://schemas.openxmlformats.org/officeDocument/2006/math">
                    <m:r>
                      <a:rPr lang="en-US" i="1" smtClean="0">
                        <a:latin typeface="Cambria Math" panose="02040503050406030204" pitchFamily="18" charset="0"/>
                        <a:ea typeface="Cambria Math" panose="02040503050406030204" pitchFamily="18" charset="0"/>
                      </a:rPr>
                      <m:t>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oMath>
                </a14:m>
                <a:r>
                  <a:rPr lang="en-US" dirty="0" smtClean="0"/>
                  <a:t> is a finite energy function (Absolutely </a:t>
                </a:r>
                <a:r>
                  <a:rPr lang="en-US" dirty="0" err="1" smtClean="0"/>
                  <a:t>integrable</a:t>
                </a:r>
                <a:r>
                  <a:rPr lang="en-US" dirty="0" smtClean="0"/>
                  <a:t> function) that satisfies the condition</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599" y="1099484"/>
                <a:ext cx="11725835" cy="1186516"/>
              </a:xfrm>
              <a:blipFill rotWithShape="0">
                <a:blip r:embed="rId2"/>
                <a:stretch>
                  <a:fillRect l="-1040" t="-8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464510" y="2075549"/>
                <a:ext cx="4577856" cy="1163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𝐶</m:t>
                          </m:r>
                        </m:e>
                        <m:sub>
                          <m:r>
                            <a:rPr lang="en-US" sz="2800" i="1">
                              <a:latin typeface="Cambria Math" panose="02040503050406030204" pitchFamily="18" charset="0"/>
                              <a:ea typeface="Cambria Math" panose="02040503050406030204" pitchFamily="18" charset="0"/>
                            </a:rPr>
                            <m:t>𝜓</m:t>
                          </m:r>
                        </m:sub>
                      </m:sSub>
                      <m:r>
                        <a:rPr lang="en-US" sz="2800" i="1">
                          <a:latin typeface="Cambria Math" panose="02040503050406030204" pitchFamily="18" charset="0"/>
                          <a:ea typeface="Cambria Math" panose="02040503050406030204" pitchFamily="18" charset="0"/>
                        </a:rPr>
                        <m:t>=2</m:t>
                      </m:r>
                      <m:r>
                        <a:rPr lang="en-US" sz="2800" i="1">
                          <a:latin typeface="Cambria Math" panose="02040503050406030204" pitchFamily="18" charset="0"/>
                          <a:ea typeface="Cambria Math" panose="02040503050406030204" pitchFamily="18" charset="0"/>
                        </a:rPr>
                        <m:t>𝜋</m:t>
                      </m:r>
                      <m:nary>
                        <m:naryPr>
                          <m:ctrlPr>
                            <a:rPr lang="en-US" sz="2800" i="1">
                              <a:latin typeface="Cambria Math" panose="02040503050406030204" pitchFamily="18" charset="0"/>
                              <a:ea typeface="Cambria Math" panose="02040503050406030204" pitchFamily="18" charset="0"/>
                            </a:rPr>
                          </m:ctrlPr>
                        </m:naryPr>
                        <m:sub>
                          <m:r>
                            <m:rPr>
                              <m:brk m:alnAt="23"/>
                            </m:rP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m:t>
                          </m:r>
                        </m:sub>
                        <m:sup>
                          <m:r>
                            <a:rPr lang="en-US" sz="2800" i="1">
                              <a:latin typeface="Cambria Math" panose="02040503050406030204" pitchFamily="18" charset="0"/>
                              <a:ea typeface="Cambria Math" panose="02040503050406030204" pitchFamily="18" charset="0"/>
                            </a:rPr>
                            <m:t>∞</m:t>
                          </m:r>
                        </m:sup>
                        <m:e>
                          <m:f>
                            <m:fPr>
                              <m:ctrlPr>
                                <a:rPr lang="en-US" sz="2800" i="1">
                                  <a:latin typeface="Cambria Math" panose="02040503050406030204" pitchFamily="18" charset="0"/>
                                  <a:ea typeface="Cambria Math" panose="02040503050406030204" pitchFamily="18" charset="0"/>
                                </a:rPr>
                              </m:ctrlPr>
                            </m:fPr>
                            <m:num>
                              <m:sSup>
                                <m:sSupPr>
                                  <m:ctrlPr>
                                    <a:rPr lang="en-US" sz="2800" i="1">
                                      <a:latin typeface="Cambria Math" panose="02040503050406030204" pitchFamily="18" charset="0"/>
                                      <a:ea typeface="Cambria Math" panose="02040503050406030204" pitchFamily="18" charset="0"/>
                                    </a:rPr>
                                  </m:ctrlPr>
                                </m:sSupPr>
                                <m:e>
                                  <m:d>
                                    <m:dPr>
                                      <m:begChr m:val="|"/>
                                      <m:endChr m:val="|"/>
                                      <m:ctrlPr>
                                        <a:rPr lang="en-US" sz="2800" i="1">
                                          <a:latin typeface="Cambria Math" panose="02040503050406030204" pitchFamily="18" charset="0"/>
                                          <a:ea typeface="Cambria Math" panose="02040503050406030204" pitchFamily="18" charset="0"/>
                                        </a:rPr>
                                      </m:ctrlPr>
                                    </m:dPr>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𝜓</m:t>
                                          </m:r>
                                        </m:e>
                                      </m:acc>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𝑡</m:t>
                                          </m:r>
                                        </m:e>
                                      </m:d>
                                    </m:e>
                                  </m:d>
                                </m:e>
                                <m:sup>
                                  <m:r>
                                    <a:rPr lang="en-US" sz="2800" i="1">
                                      <a:latin typeface="Cambria Math" panose="02040503050406030204" pitchFamily="18" charset="0"/>
                                      <a:ea typeface="Cambria Math" panose="02040503050406030204" pitchFamily="18" charset="0"/>
                                    </a:rPr>
                                    <m:t>2</m:t>
                                  </m:r>
                                </m:sup>
                              </m:sSup>
                            </m:num>
                            <m:den>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𝑡</m:t>
                              </m:r>
                              <m:r>
                                <a:rPr lang="en-US" sz="2800" i="1">
                                  <a:latin typeface="Cambria Math" panose="02040503050406030204" pitchFamily="18" charset="0"/>
                                  <a:ea typeface="Cambria Math" panose="02040503050406030204" pitchFamily="18" charset="0"/>
                                </a:rPr>
                                <m:t>|</m:t>
                              </m:r>
                            </m:den>
                          </m:f>
                          <m:r>
                            <a:rPr lang="en-US" sz="2800" i="1">
                              <a:latin typeface="Cambria Math" panose="02040503050406030204" pitchFamily="18" charset="0"/>
                              <a:ea typeface="Cambria Math" panose="02040503050406030204" pitchFamily="18" charset="0"/>
                            </a:rPr>
                            <m:t>𝑑𝑡</m:t>
                          </m:r>
                        </m:e>
                      </m:nary>
                      <m:r>
                        <a:rPr lang="en-US" sz="2800" i="1">
                          <a:latin typeface="Cambria Math" panose="02040503050406030204" pitchFamily="18" charset="0"/>
                          <a:ea typeface="Cambria Math" panose="02040503050406030204" pitchFamily="18" charset="0"/>
                        </a:rPr>
                        <m:t>&lt;∞</m:t>
                      </m:r>
                    </m:oMath>
                  </m:oMathPara>
                </a14:m>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3464510" y="2075549"/>
                <a:ext cx="4577856" cy="1163332"/>
              </a:xfrm>
              <a:prstGeom prst="rect">
                <a:avLst/>
              </a:prstGeom>
              <a:blipFill rotWithShape="0">
                <a:blip r:embed="rId3"/>
                <a:stretch>
                  <a:fillRect/>
                </a:stretch>
              </a:blipFill>
            </p:spPr>
            <p:txBody>
              <a:bodyPr/>
              <a:lstStyle/>
              <a:p>
                <a:r>
                  <a:rPr lang="en-US">
                    <a:noFill/>
                  </a:rPr>
                  <a:t> </a:t>
                </a:r>
              </a:p>
            </p:txBody>
          </p:sp>
        </mc:Fallback>
      </mc:AlternateContent>
      <p:sp>
        <p:nvSpPr>
          <p:cNvPr id="5" name="Rectangle 4"/>
          <p:cNvSpPr/>
          <p:nvPr/>
        </p:nvSpPr>
        <p:spPr>
          <a:xfrm>
            <a:off x="8366662" y="2381047"/>
            <a:ext cx="2738763" cy="523220"/>
          </a:xfrm>
          <a:prstGeom prst="rect">
            <a:avLst/>
          </a:prstGeom>
        </p:spPr>
        <p:txBody>
          <a:bodyPr wrap="none">
            <a:spAutoFit/>
          </a:bodyPr>
          <a:lstStyle/>
          <a:p>
            <a:r>
              <a:rPr lang="en-US" sz="2800" dirty="0"/>
              <a:t>is called </a:t>
            </a:r>
            <a:r>
              <a:rPr lang="en-US" sz="2800" b="1" dirty="0">
                <a:solidFill>
                  <a:srgbClr val="00B050"/>
                </a:solidFill>
              </a:rPr>
              <a:t>Wavelet</a:t>
            </a:r>
            <a:r>
              <a:rPr lang="en-US" sz="2800" dirty="0"/>
              <a:t>.</a:t>
            </a:r>
          </a:p>
        </p:txBody>
      </p:sp>
      <p:sp>
        <p:nvSpPr>
          <p:cNvPr id="6" name="Rectangle 5"/>
          <p:cNvSpPr/>
          <p:nvPr/>
        </p:nvSpPr>
        <p:spPr>
          <a:xfrm>
            <a:off x="361704" y="3865851"/>
            <a:ext cx="1097223" cy="523220"/>
          </a:xfrm>
          <a:prstGeom prst="rect">
            <a:avLst/>
          </a:prstGeom>
        </p:spPr>
        <p:txBody>
          <a:bodyPr wrap="none">
            <a:spAutoFit/>
          </a:bodyPr>
          <a:lstStyle/>
          <a:p>
            <a:r>
              <a:rPr lang="en-US" sz="2800" b="1" dirty="0" smtClean="0">
                <a:solidFill>
                  <a:srgbClr val="C00000"/>
                </a:solidFill>
              </a:rPr>
              <a:t>Note: </a:t>
            </a:r>
            <a:endParaRPr lang="en-US" sz="2800" b="1" dirty="0">
              <a:solidFill>
                <a:srgbClr val="C00000"/>
              </a:solidFill>
            </a:endParaRPr>
          </a:p>
        </p:txBody>
      </p:sp>
      <p:sp>
        <p:nvSpPr>
          <p:cNvPr id="7" name="Rectangle 6"/>
          <p:cNvSpPr/>
          <p:nvPr/>
        </p:nvSpPr>
        <p:spPr>
          <a:xfrm>
            <a:off x="1071205" y="4390926"/>
            <a:ext cx="2187074" cy="523220"/>
          </a:xfrm>
          <a:prstGeom prst="rect">
            <a:avLst/>
          </a:prstGeom>
        </p:spPr>
        <p:txBody>
          <a:bodyPr wrap="none">
            <a:spAutoFit/>
          </a:bodyPr>
          <a:lstStyle/>
          <a:p>
            <a:r>
              <a:rPr lang="en-US" sz="2800" dirty="0" smtClean="0"/>
              <a:t>The condition</a:t>
            </a:r>
            <a:endParaRPr lang="en-US" sz="2800" dirty="0"/>
          </a:p>
        </p:txBody>
      </p:sp>
      <p:sp>
        <p:nvSpPr>
          <p:cNvPr id="8" name="Rectangle 7"/>
          <p:cNvSpPr/>
          <p:nvPr/>
        </p:nvSpPr>
        <p:spPr>
          <a:xfrm>
            <a:off x="7261611" y="5068179"/>
            <a:ext cx="4784195" cy="523220"/>
          </a:xfrm>
          <a:prstGeom prst="rect">
            <a:avLst/>
          </a:prstGeom>
        </p:spPr>
        <p:txBody>
          <a:bodyPr wrap="none">
            <a:spAutoFit/>
          </a:bodyPr>
          <a:lstStyle/>
          <a:p>
            <a:r>
              <a:rPr lang="en-US" sz="2800" dirty="0"/>
              <a:t>is called </a:t>
            </a:r>
            <a:r>
              <a:rPr lang="en-US" sz="2800" dirty="0">
                <a:solidFill>
                  <a:srgbClr val="00B050"/>
                </a:solidFill>
              </a:rPr>
              <a:t>admissibility </a:t>
            </a:r>
            <a:r>
              <a:rPr lang="en-US" sz="2800" dirty="0" smtClean="0">
                <a:solidFill>
                  <a:srgbClr val="00B050"/>
                </a:solidFill>
              </a:rPr>
              <a:t>condition</a:t>
            </a:r>
            <a:r>
              <a:rPr lang="en-US" sz="2800" dirty="0" smtClean="0"/>
              <a:t>.</a:t>
            </a:r>
            <a:endParaRPr lang="en-US" sz="2800" dirty="0"/>
          </a:p>
        </p:txBody>
      </p:sp>
      <mc:AlternateContent xmlns:mc="http://schemas.openxmlformats.org/markup-compatibility/2006" xmlns:a14="http://schemas.microsoft.com/office/drawing/2010/main">
        <mc:Choice Requires="a14">
          <p:sp>
            <p:nvSpPr>
              <p:cNvPr id="9" name="Rectangle 8"/>
              <p:cNvSpPr/>
              <p:nvPr/>
            </p:nvSpPr>
            <p:spPr>
              <a:xfrm>
                <a:off x="2483223" y="4802978"/>
                <a:ext cx="4577856" cy="1163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𝐶</m:t>
                          </m:r>
                        </m:e>
                        <m:sub>
                          <m:r>
                            <a:rPr lang="en-US" sz="2800" i="1">
                              <a:latin typeface="Cambria Math" panose="02040503050406030204" pitchFamily="18" charset="0"/>
                              <a:ea typeface="Cambria Math" panose="02040503050406030204" pitchFamily="18" charset="0"/>
                            </a:rPr>
                            <m:t>𝜓</m:t>
                          </m:r>
                        </m:sub>
                      </m:sSub>
                      <m:r>
                        <a:rPr lang="en-US" sz="2800" i="1">
                          <a:latin typeface="Cambria Math" panose="02040503050406030204" pitchFamily="18" charset="0"/>
                          <a:ea typeface="Cambria Math" panose="02040503050406030204" pitchFamily="18" charset="0"/>
                        </a:rPr>
                        <m:t>=2</m:t>
                      </m:r>
                      <m:r>
                        <a:rPr lang="en-US" sz="2800" i="1">
                          <a:latin typeface="Cambria Math" panose="02040503050406030204" pitchFamily="18" charset="0"/>
                          <a:ea typeface="Cambria Math" panose="02040503050406030204" pitchFamily="18" charset="0"/>
                        </a:rPr>
                        <m:t>𝜋</m:t>
                      </m:r>
                      <m:nary>
                        <m:naryPr>
                          <m:ctrlPr>
                            <a:rPr lang="en-US" sz="2800" i="1">
                              <a:latin typeface="Cambria Math" panose="02040503050406030204" pitchFamily="18" charset="0"/>
                              <a:ea typeface="Cambria Math" panose="02040503050406030204" pitchFamily="18" charset="0"/>
                            </a:rPr>
                          </m:ctrlPr>
                        </m:naryPr>
                        <m:sub>
                          <m:r>
                            <m:rPr>
                              <m:brk m:alnAt="23"/>
                            </m:rP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m:t>
                          </m:r>
                        </m:sub>
                        <m:sup>
                          <m:r>
                            <a:rPr lang="en-US" sz="2800" i="1">
                              <a:latin typeface="Cambria Math" panose="02040503050406030204" pitchFamily="18" charset="0"/>
                              <a:ea typeface="Cambria Math" panose="02040503050406030204" pitchFamily="18" charset="0"/>
                            </a:rPr>
                            <m:t>∞</m:t>
                          </m:r>
                        </m:sup>
                        <m:e>
                          <m:f>
                            <m:fPr>
                              <m:ctrlPr>
                                <a:rPr lang="en-US" sz="2800" i="1">
                                  <a:latin typeface="Cambria Math" panose="02040503050406030204" pitchFamily="18" charset="0"/>
                                  <a:ea typeface="Cambria Math" panose="02040503050406030204" pitchFamily="18" charset="0"/>
                                </a:rPr>
                              </m:ctrlPr>
                            </m:fPr>
                            <m:num>
                              <m:sSup>
                                <m:sSupPr>
                                  <m:ctrlPr>
                                    <a:rPr lang="en-US" sz="2800" i="1">
                                      <a:latin typeface="Cambria Math" panose="02040503050406030204" pitchFamily="18" charset="0"/>
                                      <a:ea typeface="Cambria Math" panose="02040503050406030204" pitchFamily="18" charset="0"/>
                                    </a:rPr>
                                  </m:ctrlPr>
                                </m:sSupPr>
                                <m:e>
                                  <m:d>
                                    <m:dPr>
                                      <m:begChr m:val="|"/>
                                      <m:endChr m:val="|"/>
                                      <m:ctrlPr>
                                        <a:rPr lang="en-US" sz="2800" i="1">
                                          <a:latin typeface="Cambria Math" panose="02040503050406030204" pitchFamily="18" charset="0"/>
                                          <a:ea typeface="Cambria Math" panose="02040503050406030204" pitchFamily="18" charset="0"/>
                                        </a:rPr>
                                      </m:ctrlPr>
                                    </m:dPr>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𝜓</m:t>
                                          </m:r>
                                        </m:e>
                                      </m:acc>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𝑡</m:t>
                                          </m:r>
                                        </m:e>
                                      </m:d>
                                    </m:e>
                                  </m:d>
                                </m:e>
                                <m:sup>
                                  <m:r>
                                    <a:rPr lang="en-US" sz="2800" i="1">
                                      <a:latin typeface="Cambria Math" panose="02040503050406030204" pitchFamily="18" charset="0"/>
                                      <a:ea typeface="Cambria Math" panose="02040503050406030204" pitchFamily="18" charset="0"/>
                                    </a:rPr>
                                    <m:t>2</m:t>
                                  </m:r>
                                </m:sup>
                              </m:sSup>
                            </m:num>
                            <m:den>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𝑡</m:t>
                              </m:r>
                              <m:r>
                                <a:rPr lang="en-US" sz="2800" i="1">
                                  <a:latin typeface="Cambria Math" panose="02040503050406030204" pitchFamily="18" charset="0"/>
                                  <a:ea typeface="Cambria Math" panose="02040503050406030204" pitchFamily="18" charset="0"/>
                                </a:rPr>
                                <m:t>|</m:t>
                              </m:r>
                            </m:den>
                          </m:f>
                          <m:r>
                            <a:rPr lang="en-US" sz="2800" i="1">
                              <a:latin typeface="Cambria Math" panose="02040503050406030204" pitchFamily="18" charset="0"/>
                              <a:ea typeface="Cambria Math" panose="02040503050406030204" pitchFamily="18" charset="0"/>
                            </a:rPr>
                            <m:t>𝑑𝑡</m:t>
                          </m:r>
                        </m:e>
                      </m:nary>
                      <m:r>
                        <a:rPr lang="en-US" sz="2800" i="1">
                          <a:latin typeface="Cambria Math" panose="02040503050406030204" pitchFamily="18" charset="0"/>
                          <a:ea typeface="Cambria Math" panose="02040503050406030204" pitchFamily="18" charset="0"/>
                        </a:rPr>
                        <m:t>&lt;∞</m:t>
                      </m:r>
                    </m:oMath>
                  </m:oMathPara>
                </a14:m>
                <a:endParaRPr lang="en-US" sz="2800" dirty="0"/>
              </a:p>
            </p:txBody>
          </p:sp>
        </mc:Choice>
        <mc:Fallback xmlns="">
          <p:sp>
            <p:nvSpPr>
              <p:cNvPr id="9" name="Rectangle 8"/>
              <p:cNvSpPr>
                <a:spLocks noRot="1" noChangeAspect="1" noMove="1" noResize="1" noEditPoints="1" noAdjustHandles="1" noChangeArrowheads="1" noChangeShapeType="1" noTextEdit="1"/>
              </p:cNvSpPr>
              <p:nvPr/>
            </p:nvSpPr>
            <p:spPr>
              <a:xfrm>
                <a:off x="2483223" y="4802978"/>
                <a:ext cx="4577856" cy="1163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687060" y="3343043"/>
                <a:ext cx="7541232" cy="541302"/>
              </a:xfrm>
              <a:prstGeom prst="rect">
                <a:avLst/>
              </a:prstGeom>
            </p:spPr>
            <p:txBody>
              <a:bodyPr wrap="none">
                <a:spAutoFit/>
              </a:bodyPr>
              <a:lstStyle/>
              <a:p>
                <a14:m>
                  <m:oMath xmlns:m="http://schemas.openxmlformats.org/officeDocument/2006/math">
                    <m:acc>
                      <m:accPr>
                        <m:chr m:val="̂"/>
                        <m:ctrlPr>
                          <a:rPr lang="en-US" sz="2800" i="1" smtClean="0">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𝜓</m:t>
                        </m:r>
                      </m:e>
                    </m:acc>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𝑡</m:t>
                        </m:r>
                      </m:e>
                    </m:d>
                  </m:oMath>
                </a14:m>
                <a:r>
                  <a:rPr lang="en-US" sz="2800" dirty="0" smtClean="0"/>
                  <a:t> is </a:t>
                </a:r>
                <a:r>
                  <a:rPr lang="en-US" sz="2800" dirty="0"/>
                  <a:t>the Fourier </a:t>
                </a:r>
                <a:r>
                  <a:rPr lang="en-US" sz="2800" dirty="0" smtClean="0"/>
                  <a:t>Transform </a:t>
                </a:r>
                <a:r>
                  <a:rPr lang="en-US" sz="2800" dirty="0"/>
                  <a:t>of the </a:t>
                </a:r>
                <a:r>
                  <a:rPr lang="en-US" sz="2800" dirty="0" smtClean="0"/>
                  <a:t>wavelet </a:t>
                </a:r>
                <a14:m>
                  <m:oMath xmlns:m="http://schemas.openxmlformats.org/officeDocument/2006/math">
                    <m:r>
                      <a:rPr lang="en-US" sz="2800" i="1">
                        <a:latin typeface="Cambria Math" panose="02040503050406030204" pitchFamily="18" charset="0"/>
                        <a:ea typeface="Cambria Math" panose="02040503050406030204" pitchFamily="18" charset="0"/>
                      </a:rPr>
                      <m:t>𝜓</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𝑡</m:t>
                        </m:r>
                      </m:e>
                    </m:d>
                  </m:oMath>
                </a14:m>
                <a:endParaRPr lang="en-US" sz="2800" dirty="0"/>
              </a:p>
            </p:txBody>
          </p:sp>
        </mc:Choice>
        <mc:Fallback xmlns="">
          <p:sp>
            <p:nvSpPr>
              <p:cNvPr id="10" name="Rectangle 9"/>
              <p:cNvSpPr>
                <a:spLocks noRot="1" noChangeAspect="1" noMove="1" noResize="1" noEditPoints="1" noAdjustHandles="1" noChangeArrowheads="1" noChangeShapeType="1" noTextEdit="1"/>
              </p:cNvSpPr>
              <p:nvPr/>
            </p:nvSpPr>
            <p:spPr>
              <a:xfrm>
                <a:off x="3687060" y="3343043"/>
                <a:ext cx="7541232" cy="541302"/>
              </a:xfrm>
              <a:prstGeom prst="rect">
                <a:avLst/>
              </a:prstGeom>
              <a:blipFill rotWithShape="0">
                <a:blip r:embed="rId5"/>
                <a:stretch>
                  <a:fillRect t="-6742" b="-31461"/>
                </a:stretch>
              </a:blipFill>
            </p:spPr>
            <p:txBody>
              <a:bodyPr/>
              <a:lstStyle/>
              <a:p>
                <a:r>
                  <a:rPr lang="en-US">
                    <a:noFill/>
                  </a:rPr>
                  <a:t> </a:t>
                </a:r>
              </a:p>
            </p:txBody>
          </p:sp>
        </mc:Fallback>
      </mc:AlternateContent>
    </p:spTree>
    <p:extLst>
      <p:ext uri="{BB962C8B-B14F-4D97-AF65-F5344CB8AC3E}">
        <p14:creationId xmlns:p14="http://schemas.microsoft.com/office/powerpoint/2010/main" val="178213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P spid="6" grpId="0"/>
      <p:bldP spid="7" grpId="0"/>
      <p:bldP spid="8"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05" y="184865"/>
            <a:ext cx="2765612" cy="724087"/>
          </a:xfrm>
        </p:spPr>
        <p:txBody>
          <a:bodyPr/>
          <a:lstStyle/>
          <a:p>
            <a:r>
              <a:rPr lang="en-US" b="1" dirty="0" smtClean="0">
                <a:solidFill>
                  <a:srgbClr val="C00000"/>
                </a:solidFill>
              </a:rPr>
              <a:t>Definition</a:t>
            </a:r>
            <a:endParaRPr lang="en-US"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4458" y="1166718"/>
                <a:ext cx="12008224" cy="1966446"/>
              </a:xfrm>
            </p:spPr>
            <p:txBody>
              <a:bodyPr/>
              <a:lstStyle/>
              <a:p>
                <a:pPr marL="0" indent="0">
                  <a:buNone/>
                </a:pPr>
                <a:r>
                  <a:rPr lang="en-US" dirty="0" smtClean="0"/>
                  <a:t>The continuous Wavelet Transform of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is denoted by</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𝒲</m:t>
                    </m:r>
                    <m:r>
                      <a:rPr lang="en-US" i="1">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𝐹</m:t>
                        </m:r>
                      </m:e>
                      <m:sub>
                        <m:r>
                          <a:rPr lang="en-US" i="1">
                            <a:latin typeface="Cambria Math" panose="02040503050406030204" pitchFamily="18" charset="0"/>
                            <a:ea typeface="Cambria Math" panose="02040503050406030204" pitchFamily="18" charset="0"/>
                          </a:rPr>
                          <m:t>𝜓</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oMath>
                </a14:m>
                <a:r>
                  <a:rPr lang="en-US" dirty="0" smtClean="0"/>
                  <a:t> and defined as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𝐹</m:t>
                          </m:r>
                        </m:e>
                        <m:sub>
                          <m:r>
                            <a:rPr lang="en-US" i="1">
                              <a:latin typeface="Cambria Math" panose="02040503050406030204" pitchFamily="18" charset="0"/>
                              <a:ea typeface="Cambria Math" panose="02040503050406030204" pitchFamily="18" charset="0"/>
                            </a:rPr>
                            <m:t>𝜓</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𝜓</m:t>
                                  </m:r>
                                </m:sub>
                              </m:sSub>
                            </m:e>
                          </m:rad>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e>
                          </m:rad>
                        </m:den>
                      </m:f>
                      <m:nary>
                        <m:naryPr>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i="1" smtClean="0">
                              <a:latin typeface="Cambria Math" panose="02040503050406030204" pitchFamily="18" charset="0"/>
                              <a:ea typeface="Cambria Math" panose="02040503050406030204" pitchFamily="18" charset="0"/>
                            </a:rPr>
                            <m:t>∞</m:t>
                          </m:r>
                        </m:sup>
                        <m:e>
                          <m:r>
                            <a:rPr lang="en-US" i="1">
                              <a:latin typeface="Cambria Math" panose="02040503050406030204" pitchFamily="18" charset="0"/>
                              <a:ea typeface="Cambria Math" panose="02040503050406030204" pitchFamily="18" charset="0"/>
                            </a:rPr>
                            <m:t>𝜓</m:t>
                          </m:r>
                          <m:d>
                            <m:dPr>
                              <m:ctrlPr>
                                <a:rPr lang="en-US" i="1" smtClean="0">
                                  <a:latin typeface="Cambria Math" panose="02040503050406030204" pitchFamily="18" charset="0"/>
                                  <a:ea typeface="Cambria Math" panose="02040503050406030204" pitchFamily="18" charset="0"/>
                                </a:rPr>
                              </m:ctrlPr>
                            </m:dPr>
                            <m:e>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𝑎</m:t>
                                  </m:r>
                                </m:den>
                              </m:f>
                            </m:e>
                          </m:d>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e>
                          </m:d>
                          <m:r>
                            <a:rPr lang="en-US" b="0" i="1" smtClean="0">
                              <a:latin typeface="Cambria Math" panose="02040503050406030204" pitchFamily="18" charset="0"/>
                              <a:ea typeface="Cambria Math" panose="02040503050406030204" pitchFamily="18" charset="0"/>
                            </a:rPr>
                            <m:t>𝑑𝑢</m:t>
                          </m:r>
                        </m:e>
                      </m:nary>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4458" y="1166718"/>
                <a:ext cx="12008224" cy="1966446"/>
              </a:xfrm>
              <a:blipFill rotWithShape="0">
                <a:blip r:embed="rId2"/>
                <a:stretch>
                  <a:fillRect l="-1015" t="-43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296712" y="3282017"/>
                <a:ext cx="5130700" cy="523220"/>
              </a:xfrm>
              <a:prstGeom prst="rect">
                <a:avLst/>
              </a:prstGeom>
            </p:spPr>
            <p:txBody>
              <a:bodyPr wrap="none">
                <a:spAutoFit/>
              </a:bodyPr>
              <a:lstStyle/>
              <a:p>
                <a:r>
                  <a:rPr lang="en-US" sz="2800" dirty="0" smtClean="0">
                    <a:solidFill>
                      <a:srgbClr val="202122"/>
                    </a:solidFill>
                    <a:latin typeface="Arial" panose="020B0604020202020204" pitchFamily="34" charset="0"/>
                  </a:rPr>
                  <a:t>Where </a:t>
                </a:r>
                <a14:m>
                  <m:oMath xmlns:m="http://schemas.openxmlformats.org/officeDocument/2006/math">
                    <m:r>
                      <a:rPr lang="en-US" sz="2800" b="0" i="1" smtClean="0">
                        <a:solidFill>
                          <a:srgbClr val="202122"/>
                        </a:solidFill>
                        <a:latin typeface="Cambria Math" panose="02040503050406030204" pitchFamily="18" charset="0"/>
                      </a:rPr>
                      <m:t>𝑎</m:t>
                    </m:r>
                  </m:oMath>
                </a14:m>
                <a:r>
                  <a:rPr lang="en-US" sz="2800" dirty="0" smtClean="0">
                    <a:solidFill>
                      <a:srgbClr val="202122"/>
                    </a:solidFill>
                    <a:latin typeface="Arial" panose="020B0604020202020204" pitchFamily="34" charset="0"/>
                  </a:rPr>
                  <a:t> is a scaling factor and</a:t>
                </a:r>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1296712" y="3282017"/>
                <a:ext cx="5130700" cy="523220"/>
              </a:xfrm>
              <a:prstGeom prst="rect">
                <a:avLst/>
              </a:prstGeom>
              <a:blipFill rotWithShape="0">
                <a:blip r:embed="rId3"/>
                <a:stretch>
                  <a:fillRect l="-2497" t="-13953" r="-1308" b="-290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26993" y="4090365"/>
                <a:ext cx="10883153" cy="954107"/>
              </a:xfrm>
              <a:prstGeom prst="rect">
                <a:avLst/>
              </a:prstGeom>
            </p:spPr>
            <p:txBody>
              <a:bodyPr wrap="square">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𝜓</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𝑡</m:t>
                    </m:r>
                    <m:r>
                      <a:rPr lang="en-US" sz="2800" b="0" i="1" smtClean="0">
                        <a:latin typeface="Cambria Math" panose="02040503050406030204" pitchFamily="18" charset="0"/>
                        <a:ea typeface="Cambria Math" panose="02040503050406030204" pitchFamily="18" charset="0"/>
                      </a:rPr>
                      <m:t>) </m:t>
                    </m:r>
                  </m:oMath>
                </a14:m>
                <a:r>
                  <a:rPr lang="en-US" sz="2800" dirty="0" smtClean="0">
                    <a:solidFill>
                      <a:srgbClr val="202122"/>
                    </a:solidFill>
                    <a:latin typeface="Arial" panose="020B0604020202020204" pitchFamily="34" charset="0"/>
                  </a:rPr>
                  <a:t>is </a:t>
                </a:r>
                <a:r>
                  <a:rPr lang="en-US" sz="2800" dirty="0">
                    <a:solidFill>
                      <a:srgbClr val="202122"/>
                    </a:solidFill>
                    <a:latin typeface="Arial" panose="020B0604020202020204" pitchFamily="34" charset="0"/>
                  </a:rPr>
                  <a:t>a continuous function in both the time domain and the frequency </a:t>
                </a:r>
                <a:r>
                  <a:rPr lang="en-US" sz="2800" dirty="0" smtClean="0">
                    <a:solidFill>
                      <a:srgbClr val="202122"/>
                    </a:solidFill>
                    <a:latin typeface="Arial" panose="020B0604020202020204" pitchFamily="34" charset="0"/>
                  </a:rPr>
                  <a:t>domain, </a:t>
                </a:r>
                <a:r>
                  <a:rPr lang="en-US" sz="2800" dirty="0">
                    <a:solidFill>
                      <a:srgbClr val="202122"/>
                    </a:solidFill>
                    <a:latin typeface="Arial" panose="020B0604020202020204" pitchFamily="34" charset="0"/>
                  </a:rPr>
                  <a:t>called the </a:t>
                </a:r>
                <a:r>
                  <a:rPr lang="en-US" sz="2800" dirty="0">
                    <a:solidFill>
                      <a:srgbClr val="00B050"/>
                    </a:solidFill>
                    <a:latin typeface="Arial" panose="020B0604020202020204" pitchFamily="34" charset="0"/>
                  </a:rPr>
                  <a:t>mother </a:t>
                </a:r>
                <a:r>
                  <a:rPr lang="en-US" sz="2800" dirty="0" smtClean="0">
                    <a:solidFill>
                      <a:srgbClr val="00B050"/>
                    </a:solidFill>
                    <a:latin typeface="Arial" panose="020B0604020202020204" pitchFamily="34" charset="0"/>
                  </a:rPr>
                  <a:t>wavelet</a:t>
                </a:r>
                <a:r>
                  <a:rPr lang="en-US" sz="2800" dirty="0" smtClean="0">
                    <a:solidFill>
                      <a:srgbClr val="202122"/>
                    </a:solidFill>
                    <a:latin typeface="Arial" panose="020B0604020202020204" pitchFamily="34" charset="0"/>
                  </a:rPr>
                  <a:t>.</a:t>
                </a:r>
                <a:endParaRPr lang="en-US" sz="2800" dirty="0"/>
              </a:p>
            </p:txBody>
          </p:sp>
        </mc:Choice>
        <mc:Fallback xmlns="">
          <p:sp>
            <p:nvSpPr>
              <p:cNvPr id="8" name="Rectangle 7"/>
              <p:cNvSpPr>
                <a:spLocks noRot="1" noChangeAspect="1" noMove="1" noResize="1" noEditPoints="1" noAdjustHandles="1" noChangeArrowheads="1" noChangeShapeType="1" noTextEdit="1"/>
              </p:cNvSpPr>
              <p:nvPr/>
            </p:nvSpPr>
            <p:spPr>
              <a:xfrm>
                <a:off x="826993" y="4090365"/>
                <a:ext cx="10883153" cy="954107"/>
              </a:xfrm>
              <a:prstGeom prst="rect">
                <a:avLst/>
              </a:prstGeom>
              <a:blipFill rotWithShape="0">
                <a:blip r:embed="rId4"/>
                <a:stretch>
                  <a:fillRect l="-1176" t="-7006" b="-152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82784" y="5329600"/>
                <a:ext cx="11227362" cy="954107"/>
              </a:xfrm>
              <a:prstGeom prst="rect">
                <a:avLst/>
              </a:prstGeom>
            </p:spPr>
            <p:txBody>
              <a:bodyPr wrap="square">
                <a:spAutoFit/>
              </a:bodyPr>
              <a:lstStyle/>
              <a:p>
                <a:r>
                  <a:rPr lang="en-US" sz="2800" dirty="0" smtClean="0"/>
                  <a:t>Wavelet Transform of </a:t>
                </a:r>
                <a14:m>
                  <m:oMath xmlns:m="http://schemas.openxmlformats.org/officeDocument/2006/math">
                    <m:r>
                      <a:rPr lang="en-US" sz="2800" i="1">
                        <a:latin typeface="Cambria Math" panose="02040503050406030204" pitchFamily="18" charset="0"/>
                      </a:rPr>
                      <m:t>𝑓</m:t>
                    </m:r>
                    <m:r>
                      <a:rPr lang="en-US" sz="2800" i="1">
                        <a:latin typeface="Cambria Math" panose="02040503050406030204" pitchFamily="18" charset="0"/>
                      </a:rPr>
                      <m:t>(</m:t>
                    </m:r>
                    <m:r>
                      <a:rPr lang="en-US" sz="2800" i="1">
                        <a:latin typeface="Cambria Math" panose="02040503050406030204" pitchFamily="18" charset="0"/>
                      </a:rPr>
                      <m:t>𝑡</m:t>
                    </m:r>
                    <m:r>
                      <a:rPr lang="en-US" sz="2800" i="1">
                        <a:latin typeface="Cambria Math" panose="02040503050406030204" pitchFamily="18" charset="0"/>
                      </a:rPr>
                      <m:t>)</m:t>
                    </m:r>
                  </m:oMath>
                </a14:m>
                <a:r>
                  <a:rPr lang="en-US" sz="2800" dirty="0"/>
                  <a:t> </a:t>
                </a:r>
                <a:r>
                  <a:rPr lang="en-US" sz="2800" dirty="0" smtClean="0"/>
                  <a:t>is the convolution of the function </a:t>
                </a:r>
                <a14:m>
                  <m:oMath xmlns:m="http://schemas.openxmlformats.org/officeDocument/2006/math">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oMath>
                </a14:m>
                <a:r>
                  <a:rPr lang="en-US" sz="2800" dirty="0" smtClean="0"/>
                  <a:t> and the mother wavelet </a:t>
                </a:r>
                <a14:m>
                  <m:oMath xmlns:m="http://schemas.openxmlformats.org/officeDocument/2006/math">
                    <m:r>
                      <a:rPr lang="en-US" sz="2800" i="1">
                        <a:latin typeface="Cambria Math" panose="02040503050406030204" pitchFamily="18" charset="0"/>
                        <a:ea typeface="Cambria Math" panose="02040503050406030204" pitchFamily="18" charset="0"/>
                      </a:rPr>
                      <m:t>𝜓</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𝑡</m:t>
                        </m:r>
                      </m:e>
                    </m:d>
                  </m:oMath>
                </a14:m>
                <a:r>
                  <a:rPr lang="en-US" sz="2800" dirty="0" smtClean="0"/>
                  <a:t>  with some scaling </a:t>
                </a:r>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482784" y="5329600"/>
                <a:ext cx="11227362" cy="954107"/>
              </a:xfrm>
              <a:prstGeom prst="rect">
                <a:avLst/>
              </a:prstGeom>
              <a:blipFill rotWithShape="0">
                <a:blip r:embed="rId5"/>
                <a:stretch>
                  <a:fillRect l="-1086" t="-5732" b="-17197"/>
                </a:stretch>
              </a:blipFill>
            </p:spPr>
            <p:txBody>
              <a:bodyPr/>
              <a:lstStyle/>
              <a:p>
                <a:r>
                  <a:rPr lang="en-US">
                    <a:noFill/>
                  </a:rPr>
                  <a:t> </a:t>
                </a:r>
              </a:p>
            </p:txBody>
          </p:sp>
        </mc:Fallback>
      </mc:AlternateContent>
    </p:spTree>
    <p:extLst>
      <p:ext uri="{BB962C8B-B14F-4D97-AF65-F5344CB8AC3E}">
        <p14:creationId xmlns:p14="http://schemas.microsoft.com/office/powerpoint/2010/main" val="383090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8"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1" y="149973"/>
            <a:ext cx="1595718" cy="872004"/>
          </a:xfrm>
        </p:spPr>
        <p:txBody>
          <a:bodyPr/>
          <a:lstStyle/>
          <a:p>
            <a:r>
              <a:rPr lang="en-US" b="1" dirty="0">
                <a:solidFill>
                  <a:srgbClr val="C00000"/>
                </a:solidFill>
              </a:rPr>
              <a:t>Note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57517" y="1354978"/>
                <a:ext cx="10515600" cy="715869"/>
              </a:xfrm>
            </p:spPr>
            <p:txBody>
              <a:bodyPr/>
              <a:lstStyle/>
              <a:p>
                <a:pPr marL="0" indent="0">
                  <a:buNone/>
                </a:pPr>
                <a:r>
                  <a:rPr lang="en-US" dirty="0" smtClean="0"/>
                  <a:t>If </a:t>
                </a:r>
                <a14:m>
                  <m:oMath xmlns:m="http://schemas.openxmlformats.org/officeDocument/2006/math">
                    <m:nary>
                      <m:naryPr>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ea typeface="Cambria Math" panose="02040503050406030204" pitchFamily="18" charset="0"/>
                          </a:rPr>
                          <m:t>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𝑑𝑡</m:t>
                        </m:r>
                      </m:e>
                    </m:nary>
                    <m:r>
                      <a:rPr lang="en-US" b="0" i="1" smtClean="0">
                        <a:latin typeface="Cambria Math" panose="02040503050406030204" pitchFamily="18" charset="0"/>
                        <a:ea typeface="Cambria Math" panose="02040503050406030204" pitchFamily="18" charset="0"/>
                      </a:rPr>
                      <m:t>=0</m:t>
                    </m:r>
                  </m:oMath>
                </a14:m>
                <a:r>
                  <a:rPr lang="en-US" dirty="0" smtClean="0"/>
                  <a:t> then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C</m:t>
                        </m:r>
                      </m:e>
                      <m:sub>
                        <m:r>
                          <a:rPr lang="en-US" i="1">
                            <a:latin typeface="Cambria Math" panose="02040503050406030204" pitchFamily="18" charset="0"/>
                            <a:ea typeface="Cambria Math" panose="02040503050406030204" pitchFamily="18" charset="0"/>
                          </a:rPr>
                          <m:t>𝜓</m:t>
                        </m:r>
                      </m:sub>
                    </m:sSub>
                    <m:r>
                      <a:rPr lang="en-US" b="0" i="0"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m:t>
                    </m:r>
                  </m:oMath>
                </a14:m>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57517" y="1354978"/>
                <a:ext cx="10515600" cy="715869"/>
              </a:xfrm>
              <a:blipFill rotWithShape="0">
                <a:blip r:embed="rId2"/>
                <a:stretch>
                  <a:fillRect l="-1159" t="-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90600" y="2403848"/>
                <a:ext cx="9977718" cy="1384995"/>
              </a:xfrm>
              <a:prstGeom prst="rect">
                <a:avLst/>
              </a:prstGeom>
            </p:spPr>
            <p:txBody>
              <a:bodyPr wrap="square">
                <a:spAutoFit/>
              </a:bodyPr>
              <a:lstStyle/>
              <a:p>
                <a:pPr algn="just"/>
                <a:r>
                  <a:rPr lang="en-US" sz="2800" dirty="0"/>
                  <a:t>That is, </a:t>
                </a:r>
                <a14:m>
                  <m:oMath xmlns:m="http://schemas.openxmlformats.org/officeDocument/2006/math">
                    <m:r>
                      <a:rPr lang="en-US" sz="2800" i="1">
                        <a:latin typeface="Cambria Math" panose="02040503050406030204" pitchFamily="18" charset="0"/>
                        <a:ea typeface="Cambria Math" panose="02040503050406030204" pitchFamily="18" charset="0"/>
                      </a:rPr>
                      <m:t>𝜓</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𝑡</m:t>
                        </m:r>
                      </m:e>
                    </m:d>
                  </m:oMath>
                </a14:m>
                <a:r>
                  <a:rPr lang="en-US" sz="2800" dirty="0"/>
                  <a:t> will oscillate around the t-axis, because the contributions of positive and negative values to the total area bounded by the function graph and t-axis must cancel each other.</a:t>
                </a:r>
              </a:p>
            </p:txBody>
          </p:sp>
        </mc:Choice>
        <mc:Fallback xmlns="">
          <p:sp>
            <p:nvSpPr>
              <p:cNvPr id="4" name="Rectangle 3"/>
              <p:cNvSpPr>
                <a:spLocks noRot="1" noChangeAspect="1" noMove="1" noResize="1" noEditPoints="1" noAdjustHandles="1" noChangeArrowheads="1" noChangeShapeType="1" noTextEdit="1"/>
              </p:cNvSpPr>
              <p:nvPr/>
            </p:nvSpPr>
            <p:spPr>
              <a:xfrm>
                <a:off x="990600" y="2403848"/>
                <a:ext cx="9977718" cy="1384995"/>
              </a:xfrm>
              <a:prstGeom prst="rect">
                <a:avLst/>
              </a:prstGeom>
              <a:blipFill rotWithShape="0">
                <a:blip r:embed="rId3"/>
                <a:stretch>
                  <a:fillRect l="-1284" t="-3947" r="-1284" b="-11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90600" y="4468016"/>
                <a:ext cx="9547165" cy="523220"/>
              </a:xfrm>
              <a:prstGeom prst="rect">
                <a:avLst/>
              </a:prstGeom>
            </p:spPr>
            <p:txBody>
              <a:bodyPr wrap="none">
                <a:spAutoFit/>
              </a:bodyPr>
              <a:lstStyle/>
              <a:p>
                <a:r>
                  <a:rPr lang="en-US" sz="2800" dirty="0" smtClean="0">
                    <a:ea typeface="Cambria Math" panose="02040503050406030204" pitchFamily="18" charset="0"/>
                  </a:rPr>
                  <a:t>As </a:t>
                </a:r>
                <a14:m>
                  <m:oMath xmlns:m="http://schemas.openxmlformats.org/officeDocument/2006/math">
                    <m:r>
                      <a:rPr lang="en-US" sz="2800" i="1">
                        <a:latin typeface="Cambria Math" panose="02040503050406030204" pitchFamily="18" charset="0"/>
                        <a:ea typeface="Cambria Math" panose="02040503050406030204" pitchFamily="18" charset="0"/>
                      </a:rPr>
                      <m:t>𝜓</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𝑡</m:t>
                        </m:r>
                      </m:e>
                    </m:d>
                  </m:oMath>
                </a14:m>
                <a:r>
                  <a:rPr lang="en-US" sz="2800" dirty="0" smtClean="0"/>
                  <a:t> is finite energy,  for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ea typeface="Cambria Math" panose="02040503050406030204" pitchFamily="18" charset="0"/>
                      </a:rPr>
                      <m:t>→±∞</m:t>
                    </m:r>
                    <m:r>
                      <a:rPr lang="en-US" sz="2800" b="0" i="0" smtClean="0">
                        <a:latin typeface="Cambria Math" panose="02040503050406030204" pitchFamily="18" charset="0"/>
                        <a:ea typeface="Cambria Math" panose="02040503050406030204" pitchFamily="18" charset="0"/>
                      </a:rPr>
                      <m:t>,</m:t>
                    </m:r>
                  </m:oMath>
                </a14:m>
                <a:r>
                  <a:rPr lang="en-US" sz="2800" dirty="0" smtClean="0"/>
                  <a:t> </a:t>
                </a:r>
                <a14:m>
                  <m:oMath xmlns:m="http://schemas.openxmlformats.org/officeDocument/2006/math">
                    <m:r>
                      <a:rPr lang="en-US" sz="2800" i="1">
                        <a:latin typeface="Cambria Math" panose="02040503050406030204" pitchFamily="18" charset="0"/>
                        <a:ea typeface="Cambria Math" panose="02040503050406030204" pitchFamily="18" charset="0"/>
                      </a:rPr>
                      <m:t>𝜓</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𝑡</m:t>
                        </m:r>
                      </m:e>
                    </m:d>
                  </m:oMath>
                </a14:m>
                <a:r>
                  <a:rPr lang="en-US" sz="2800" dirty="0" smtClean="0"/>
                  <a:t> is decreasing rapidly  </a:t>
                </a:r>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990600" y="4468016"/>
                <a:ext cx="9547165" cy="523220"/>
              </a:xfrm>
              <a:prstGeom prst="rect">
                <a:avLst/>
              </a:prstGeom>
              <a:blipFill rotWithShape="0">
                <a:blip r:embed="rId4"/>
                <a:stretch>
                  <a:fillRect l="-1341" t="-11628" r="-383" b="-32558"/>
                </a:stretch>
              </a:blipFill>
            </p:spPr>
            <p:txBody>
              <a:bodyPr/>
              <a:lstStyle/>
              <a:p>
                <a:r>
                  <a:rPr lang="en-US">
                    <a:noFill/>
                  </a:rPr>
                  <a:t> </a:t>
                </a:r>
              </a:p>
            </p:txBody>
          </p:sp>
        </mc:Fallback>
      </mc:AlternateContent>
    </p:spTree>
    <p:extLst>
      <p:ext uri="{BB962C8B-B14F-4D97-AF65-F5344CB8AC3E}">
        <p14:creationId xmlns:p14="http://schemas.microsoft.com/office/powerpoint/2010/main" val="345029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203761"/>
            <a:ext cx="3585882" cy="670299"/>
          </a:xfrm>
        </p:spPr>
        <p:txBody>
          <a:bodyPr>
            <a:normAutofit fontScale="90000"/>
          </a:bodyPr>
          <a:lstStyle/>
          <a:p>
            <a:r>
              <a:rPr lang="en-US" b="1" dirty="0" smtClean="0">
                <a:solidFill>
                  <a:srgbClr val="C00000"/>
                </a:solidFill>
              </a:rPr>
              <a:t>Inverse formula</a:t>
            </a:r>
            <a:endParaRPr lang="en-US"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81952" y="1640541"/>
                <a:ext cx="7983071" cy="1120868"/>
              </a:xfrm>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𝒲</m:t>
                          </m:r>
                        </m:e>
                        <m:sup>
                          <m:r>
                            <a:rPr lang="en-US" i="1">
                              <a:latin typeface="Cambria Math" panose="02040503050406030204" pitchFamily="18" charset="0"/>
                              <a:ea typeface="Cambria Math" panose="02040503050406030204" pitchFamily="18" charset="0"/>
                            </a:rPr>
                            <m:t>−1</m:t>
                          </m:r>
                        </m:sup>
                      </m:sSup>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𝐹</m:t>
                              </m:r>
                            </m:e>
                            <m:sub>
                              <m:r>
                                <a:rPr lang="en-US" i="1">
                                  <a:latin typeface="Cambria Math" panose="02040503050406030204" pitchFamily="18" charset="0"/>
                                  <a:ea typeface="Cambria Math" panose="02040503050406030204" pitchFamily="18" charset="0"/>
                                </a:rPr>
                                <m:t>𝜓</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num>
                        <m:den>
                          <m:rad>
                            <m:radPr>
                              <m:degHide m:val="on"/>
                              <m:ctrlPr>
                                <a:rPr lang="en-US" i="1">
                                  <a:latin typeface="Cambria Math" panose="02040503050406030204" pitchFamily="18" charset="0"/>
                                  <a:ea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𝜓</m:t>
                                  </m:r>
                                </m:sub>
                              </m:sSub>
                            </m:e>
                          </m:rad>
                        </m:den>
                      </m:f>
                      <m:nary>
                        <m:naryPr>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sub>
                        <m:sup>
                          <m:r>
                            <a:rPr lang="en-US" i="1" smtClean="0">
                              <a:latin typeface="Cambria Math" panose="02040503050406030204" pitchFamily="18" charset="0"/>
                              <a:ea typeface="Cambria Math" panose="02040503050406030204" pitchFamily="18" charset="0"/>
                            </a:rPr>
                            <m:t>∞</m:t>
                          </m:r>
                        </m:sup>
                        <m:e>
                          <m:nary>
                            <m:naryPr>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𝐹</m:t>
                                      </m:r>
                                    </m:e>
                                    <m:sub>
                                      <m:r>
                                        <a:rPr lang="en-US" i="1">
                                          <a:latin typeface="Cambria Math" panose="02040503050406030204" pitchFamily="18" charset="0"/>
                                          <a:ea typeface="Cambria Math" panose="02040503050406030204" pitchFamily="18" charset="0"/>
                                        </a:rPr>
                                        <m:t>𝜓</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e>
                                  </m:d>
                                  <m:r>
                                    <a:rPr lang="en-US" i="1">
                                      <a:latin typeface="Cambria Math" panose="02040503050406030204" pitchFamily="18" charset="0"/>
                                      <a:ea typeface="Cambria Math" panose="02040503050406030204" pitchFamily="18" charset="0"/>
                                    </a:rPr>
                                    <m:t>𝜓</m:t>
                                  </m:r>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𝑢</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num>
                                        <m:den>
                                          <m:r>
                                            <a:rPr lang="en-US" i="1">
                                              <a:latin typeface="Cambria Math" panose="02040503050406030204" pitchFamily="18" charset="0"/>
                                              <a:ea typeface="Cambria Math" panose="02040503050406030204" pitchFamily="18" charset="0"/>
                                            </a:rPr>
                                            <m:t>𝑎</m:t>
                                          </m:r>
                                        </m:den>
                                      </m:f>
                                    </m:e>
                                  </m:d>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𝑎</m:t>
                                      </m:r>
                                    </m:e>
                                    <m:sup>
                                      <m:r>
                                        <a:rPr lang="en-US" i="1">
                                          <a:latin typeface="Cambria Math" panose="02040503050406030204" pitchFamily="18" charset="0"/>
                                          <a:ea typeface="Cambria Math" panose="02040503050406030204" pitchFamily="18" charset="0"/>
                                        </a:rPr>
                                        <m:t>2</m:t>
                                      </m:r>
                                    </m:sup>
                                  </m:sSup>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e>
                                  </m:rad>
                                </m:den>
                              </m:f>
                              <m:r>
                                <a:rPr lang="en-US" i="1">
                                  <a:latin typeface="Cambria Math" panose="02040503050406030204" pitchFamily="18" charset="0"/>
                                  <a:ea typeface="Cambria Math" panose="02040503050406030204" pitchFamily="18" charset="0"/>
                                </a:rPr>
                                <m:t>𝑑𝑢</m:t>
                              </m:r>
                            </m:e>
                          </m:nary>
                        </m:e>
                      </m:nary>
                      <m:r>
                        <a:rPr lang="en-US" b="0" i="1" smtClean="0">
                          <a:latin typeface="Cambria Math" panose="02040503050406030204" pitchFamily="18" charset="0"/>
                          <a:ea typeface="Cambria Math" panose="02040503050406030204" pitchFamily="18" charset="0"/>
                        </a:rPr>
                        <m:t>𝑑𝑎</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81952" y="1640541"/>
                <a:ext cx="7983071" cy="1120868"/>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6698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953" y="149973"/>
            <a:ext cx="5280212" cy="872004"/>
          </a:xfrm>
        </p:spPr>
        <p:txBody>
          <a:bodyPr/>
          <a:lstStyle/>
          <a:p>
            <a:r>
              <a:rPr lang="en-US" b="1" dirty="0" smtClean="0">
                <a:solidFill>
                  <a:srgbClr val="C00000"/>
                </a:solidFill>
              </a:rPr>
              <a:t>Construction principle </a:t>
            </a:r>
            <a:endParaRPr lang="en-US"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5811" y="1233955"/>
                <a:ext cx="9152965" cy="971363"/>
              </a:xfrm>
            </p:spPr>
            <p:txBody>
              <a:bodyPr/>
              <a:lstStyle/>
              <a:p>
                <a:pPr marL="0" indent="0">
                  <a:buNone/>
                </a:pPr>
                <a:r>
                  <a:rPr lang="en-US" dirty="0" smtClean="0"/>
                  <a:t>Let </a:t>
                </a:r>
                <a14:m>
                  <m:oMath xmlns:m="http://schemas.openxmlformats.org/officeDocument/2006/math">
                    <m:r>
                      <a:rPr lang="en-US"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oMath>
                </a14:m>
                <a:r>
                  <a:rPr lang="en-US" dirty="0" smtClean="0"/>
                  <a:t> denote a piecewise smooth function being </a:t>
                </a:r>
                <a14:m>
                  <m:oMath xmlns:m="http://schemas.openxmlformats.org/officeDocument/2006/math">
                    <m:r>
                      <a:rPr lang="en-US" i="1" dirty="0" smtClean="0">
                        <a:latin typeface="Cambria Math" panose="02040503050406030204" pitchFamily="18" charset="0"/>
                      </a:rPr>
                      <m:t>𝑀</m:t>
                    </m:r>
                  </m:oMath>
                </a14:m>
                <a:r>
                  <a:rPr lang="en-US" dirty="0" smtClean="0"/>
                  <a:t> times differentiable.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5811" y="1233955"/>
                <a:ext cx="9152965" cy="971363"/>
              </a:xfrm>
              <a:blipFill rotWithShape="0">
                <a:blip r:embed="rId2"/>
                <a:stretch>
                  <a:fillRect l="-1332" t="-1000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555811" y="2417296"/>
                <a:ext cx="5997860" cy="777521"/>
              </a:xfrm>
              <a:prstGeom prst="rect">
                <a:avLst/>
              </a:prstGeom>
            </p:spPr>
            <p:txBody>
              <a:bodyPr wrap="none">
                <a:spAutoFit/>
              </a:bodyPr>
              <a:lstStyle/>
              <a:p>
                <a:r>
                  <a:rPr lang="en-US" sz="2800" dirty="0"/>
                  <a:t>We define the wavelet </a:t>
                </a:r>
                <a14:m>
                  <m:oMath xmlns:m="http://schemas.openxmlformats.org/officeDocument/2006/math">
                    <m:r>
                      <a:rPr lang="en-US" sz="2800" i="1">
                        <a:latin typeface="Cambria Math" panose="02040503050406030204" pitchFamily="18" charset="0"/>
                        <a:ea typeface="Cambria Math" panose="02040503050406030204" pitchFamily="18" charset="0"/>
                      </a:rPr>
                      <m:t>𝜓</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𝑡</m:t>
                        </m:r>
                      </m:e>
                    </m:d>
                    <m:r>
                      <a:rPr lang="en-US" sz="2800" i="1">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𝑑</m:t>
                            </m:r>
                          </m:e>
                          <m:sup>
                            <m:r>
                              <a:rPr lang="en-US" sz="2800" i="1">
                                <a:latin typeface="Cambria Math" panose="02040503050406030204" pitchFamily="18" charset="0"/>
                                <a:ea typeface="Cambria Math" panose="02040503050406030204" pitchFamily="18" charset="0"/>
                              </a:rPr>
                              <m:t>𝑀</m:t>
                            </m:r>
                          </m:sup>
                        </m:sSup>
                      </m:num>
                      <m:den>
                        <m:r>
                          <a:rPr lang="en-US" sz="2800" i="1">
                            <a:latin typeface="Cambria Math" panose="02040503050406030204" pitchFamily="18" charset="0"/>
                            <a:ea typeface="Cambria Math" panose="02040503050406030204" pitchFamily="18" charset="0"/>
                          </a:rPr>
                          <m:t>𝑑</m:t>
                        </m:r>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𝑡</m:t>
                            </m:r>
                          </m:e>
                          <m:sup>
                            <m:r>
                              <a:rPr lang="en-US" sz="2800" i="1">
                                <a:latin typeface="Cambria Math" panose="02040503050406030204" pitchFamily="18" charset="0"/>
                                <a:ea typeface="Cambria Math" panose="02040503050406030204" pitchFamily="18" charset="0"/>
                              </a:rPr>
                              <m:t>𝑀</m:t>
                            </m:r>
                          </m:sup>
                        </m:sSup>
                      </m:den>
                    </m:f>
                    <m:r>
                      <a:rPr lang="en-US" sz="2800" i="1">
                        <a:latin typeface="Cambria Math" panose="02040503050406030204" pitchFamily="18" charset="0"/>
                        <a:ea typeface="Cambria Math" panose="02040503050406030204" pitchFamily="18" charset="0"/>
                      </a:rPr>
                      <m:t>𝜑</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𝑡</m:t>
                    </m:r>
                    <m:r>
                      <a:rPr lang="en-US" sz="2800" i="1">
                        <a:latin typeface="Cambria Math" panose="02040503050406030204" pitchFamily="18" charset="0"/>
                        <a:ea typeface="Cambria Math" panose="02040503050406030204" pitchFamily="18" charset="0"/>
                      </a:rPr>
                      <m:t>)</m:t>
                    </m:r>
                  </m:oMath>
                </a14:m>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555811" y="2417296"/>
                <a:ext cx="5997860" cy="777521"/>
              </a:xfrm>
              <a:prstGeom prst="rect">
                <a:avLst/>
              </a:prstGeom>
              <a:blipFill rotWithShape="0">
                <a:blip r:embed="rId3"/>
                <a:stretch>
                  <a:fillRect l="-2033" b="-11024"/>
                </a:stretch>
              </a:blipFill>
            </p:spPr>
            <p:txBody>
              <a:bodyPr/>
              <a:lstStyle/>
              <a:p>
                <a:r>
                  <a:rPr lang="en-US">
                    <a:noFill/>
                  </a:rPr>
                  <a:t> </a:t>
                </a:r>
              </a:p>
            </p:txBody>
          </p:sp>
        </mc:Fallback>
      </mc:AlternateContent>
      <p:sp>
        <p:nvSpPr>
          <p:cNvPr id="5" name="Right Arrow 4"/>
          <p:cNvSpPr/>
          <p:nvPr/>
        </p:nvSpPr>
        <p:spPr>
          <a:xfrm>
            <a:off x="658906" y="3738282"/>
            <a:ext cx="1304365" cy="3092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p:cNvSpPr/>
              <p:nvPr/>
            </p:nvSpPr>
            <p:spPr>
              <a:xfrm>
                <a:off x="2433323" y="3573765"/>
                <a:ext cx="6731010" cy="638316"/>
              </a:xfrm>
              <a:prstGeom prst="rect">
                <a:avLst/>
              </a:prstGeom>
            </p:spPr>
            <p:txBody>
              <a:bodyPr wrap="none">
                <a:spAutoFit/>
              </a:bodyPr>
              <a:lstStyle/>
              <a:p>
                <a14:m>
                  <m:oMath xmlns:m="http://schemas.openxmlformats.org/officeDocument/2006/math">
                    <m:nary>
                      <m:naryPr>
                        <m:ctrlPr>
                          <a:rPr lang="en-US" sz="2800" i="1" smtClean="0">
                            <a:latin typeface="Cambria Math" panose="02040503050406030204" pitchFamily="18" charset="0"/>
                            <a:ea typeface="Cambria Math" panose="02040503050406030204" pitchFamily="18" charset="0"/>
                          </a:rPr>
                        </m:ctrlPr>
                      </m:naryPr>
                      <m:sub>
                        <m:r>
                          <m:rPr>
                            <m:brk m:alnAt="23"/>
                          </m:rPr>
                          <a:rPr lang="en-US" sz="2800" b="0" i="1" smtClean="0">
                            <a:latin typeface="Cambria Math" panose="02040503050406030204" pitchFamily="18" charset="0"/>
                            <a:ea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m:t>
                        </m:r>
                      </m:sub>
                      <m:sup>
                        <m:r>
                          <a:rPr lang="en-US" sz="2800" i="1" smtClean="0">
                            <a:latin typeface="Cambria Math" panose="02040503050406030204" pitchFamily="18" charset="0"/>
                            <a:ea typeface="Cambria Math" panose="02040503050406030204" pitchFamily="18" charset="0"/>
                          </a:rPr>
                          <m:t>∞</m:t>
                        </m:r>
                      </m:sup>
                      <m:e>
                        <m:r>
                          <a:rPr lang="en-US" sz="2800" i="1">
                            <a:latin typeface="Cambria Math" panose="02040503050406030204" pitchFamily="18" charset="0"/>
                            <a:ea typeface="Cambria Math" panose="02040503050406030204" pitchFamily="18" charset="0"/>
                          </a:rPr>
                          <m:t>𝜓</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𝑡</m:t>
                            </m:r>
                          </m:e>
                        </m:d>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𝑡</m:t>
                            </m:r>
                          </m:e>
                          <m:sup>
                            <m:r>
                              <a:rPr lang="en-US" sz="2800" b="0" i="1" smtClean="0">
                                <a:latin typeface="Cambria Math" panose="02040503050406030204" pitchFamily="18" charset="0"/>
                                <a:ea typeface="Cambria Math" panose="02040503050406030204" pitchFamily="18" charset="0"/>
                              </a:rPr>
                              <m:t>𝑚</m:t>
                            </m:r>
                          </m:sup>
                        </m:sSup>
                      </m:e>
                    </m:nary>
                    <m:r>
                      <a:rPr lang="en-US" sz="2800" b="0" i="1" smtClean="0">
                        <a:latin typeface="Cambria Math" panose="02040503050406030204" pitchFamily="18" charset="0"/>
                        <a:ea typeface="Cambria Math" panose="02040503050406030204" pitchFamily="18" charset="0"/>
                      </a:rPr>
                      <m:t>𝑑𝑡</m:t>
                    </m:r>
                    <m:r>
                      <a:rPr lang="en-US" sz="2800" b="0" i="1" smtClean="0">
                        <a:latin typeface="Cambria Math" panose="02040503050406030204" pitchFamily="18" charset="0"/>
                        <a:ea typeface="Cambria Math" panose="02040503050406030204" pitchFamily="18" charset="0"/>
                      </a:rPr>
                      <m:t>=0</m:t>
                    </m:r>
                  </m:oMath>
                </a14:m>
                <a:r>
                  <a:rPr lang="en-US" sz="2800" dirty="0" smtClean="0"/>
                  <a:t> for </a:t>
                </a:r>
                <a14:m>
                  <m:oMath xmlns:m="http://schemas.openxmlformats.org/officeDocument/2006/math">
                    <m:r>
                      <a:rPr lang="en-US" sz="2800" b="0" i="1" smtClean="0">
                        <a:latin typeface="Cambria Math" panose="02040503050406030204" pitchFamily="18" charset="0"/>
                      </a:rPr>
                      <m:t>𝑚</m:t>
                    </m:r>
                    <m:r>
                      <a:rPr lang="en-US" sz="2800" b="0" i="1" smtClean="0">
                        <a:latin typeface="Cambria Math" panose="02040503050406030204" pitchFamily="18" charset="0"/>
                      </a:rPr>
                      <m:t>=0, 1, 2, …</m:t>
                    </m:r>
                    <m:r>
                      <a:rPr lang="en-US" sz="2800" b="0" i="1" smtClean="0">
                        <a:latin typeface="Cambria Math" panose="02040503050406030204" pitchFamily="18" charset="0"/>
                      </a:rPr>
                      <m:t>𝑀</m:t>
                    </m:r>
                    <m:r>
                      <a:rPr lang="en-US" sz="2800" b="0" i="1" smtClean="0">
                        <a:latin typeface="Cambria Math" panose="02040503050406030204" pitchFamily="18" charset="0"/>
                      </a:rPr>
                      <m:t>−1 </m:t>
                    </m:r>
                  </m:oMath>
                </a14:m>
                <a:endParaRPr lang="en-US" sz="2800" dirty="0"/>
              </a:p>
            </p:txBody>
          </p:sp>
        </mc:Choice>
        <mc:Fallback xmlns="">
          <p:sp>
            <p:nvSpPr>
              <p:cNvPr id="6" name="Rectangle 5"/>
              <p:cNvSpPr>
                <a:spLocks noRot="1" noChangeAspect="1" noMove="1" noResize="1" noEditPoints="1" noAdjustHandles="1" noChangeArrowheads="1" noChangeShapeType="1" noTextEdit="1"/>
              </p:cNvSpPr>
              <p:nvPr/>
            </p:nvSpPr>
            <p:spPr>
              <a:xfrm>
                <a:off x="2433323" y="3573765"/>
                <a:ext cx="6731010" cy="638316"/>
              </a:xfrm>
              <a:prstGeom prst="rect">
                <a:avLst/>
              </a:prstGeom>
              <a:blipFill rotWithShape="0">
                <a:blip r:embed="rId4"/>
                <a:stretch>
                  <a:fillRect b="-18095"/>
                </a:stretch>
              </a:blipFill>
            </p:spPr>
            <p:txBody>
              <a:bodyPr/>
              <a:lstStyle/>
              <a:p>
                <a:r>
                  <a:rPr lang="en-US">
                    <a:noFill/>
                  </a:rPr>
                  <a:t> </a:t>
                </a:r>
              </a:p>
            </p:txBody>
          </p:sp>
        </mc:Fallback>
      </mc:AlternateContent>
      <p:cxnSp>
        <p:nvCxnSpPr>
          <p:cNvPr id="8" name="Straight Arrow Connector 7"/>
          <p:cNvCxnSpPr/>
          <p:nvPr/>
        </p:nvCxnSpPr>
        <p:spPr>
          <a:xfrm>
            <a:off x="6925235" y="2904565"/>
            <a:ext cx="18556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9011086" y="2689851"/>
            <a:ext cx="442750" cy="369332"/>
          </a:xfrm>
          <a:prstGeom prst="rect">
            <a:avLst/>
          </a:prstGeom>
        </p:spPr>
        <p:txBody>
          <a:bodyPr wrap="none">
            <a:spAutoFit/>
          </a:bodyPr>
          <a:lstStyle/>
          <a:p>
            <a:r>
              <a:rPr lang="en-US" dirty="0" smtClean="0"/>
              <a:t>(1)</a:t>
            </a:r>
            <a:endParaRPr lang="en-US" dirty="0"/>
          </a:p>
        </p:txBody>
      </p:sp>
      <p:sp>
        <p:nvSpPr>
          <p:cNvPr id="7" name="Rectangle 6"/>
          <p:cNvSpPr/>
          <p:nvPr/>
        </p:nvSpPr>
        <p:spPr>
          <a:xfrm>
            <a:off x="5388876" y="4726663"/>
            <a:ext cx="4834272" cy="523220"/>
          </a:xfrm>
          <a:prstGeom prst="rect">
            <a:avLst/>
          </a:prstGeom>
        </p:spPr>
        <p:txBody>
          <a:bodyPr wrap="none">
            <a:spAutoFit/>
          </a:bodyPr>
          <a:lstStyle/>
          <a:p>
            <a:r>
              <a:rPr lang="en-US" sz="2800" dirty="0" smtClean="0"/>
              <a:t>Higher order moments vanishes</a:t>
            </a:r>
            <a:endParaRPr lang="en-US" sz="2800" dirty="0"/>
          </a:p>
        </p:txBody>
      </p:sp>
    </p:spTree>
    <p:extLst>
      <p:ext uri="{BB962C8B-B14F-4D97-AF65-F5344CB8AC3E}">
        <p14:creationId xmlns:p14="http://schemas.microsoft.com/office/powerpoint/2010/main" val="412900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animBg="1"/>
      <p:bldP spid="6" grpId="0"/>
      <p:bldP spid="10"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235" y="324784"/>
            <a:ext cx="3397624" cy="697193"/>
          </a:xfrm>
        </p:spPr>
        <p:txBody>
          <a:bodyPr/>
          <a:lstStyle/>
          <a:p>
            <a:r>
              <a:rPr lang="en-US" b="1" dirty="0" err="1" smtClean="0">
                <a:solidFill>
                  <a:srgbClr val="C00000"/>
                </a:solidFill>
              </a:rPr>
              <a:t>Haar</a:t>
            </a:r>
            <a:r>
              <a:rPr lang="en-US" b="1" dirty="0" smtClean="0">
                <a:solidFill>
                  <a:srgbClr val="C00000"/>
                </a:solidFill>
              </a:rPr>
              <a:t> Wavelet</a:t>
            </a:r>
            <a:endParaRPr lang="en-US" b="1" dirty="0">
              <a:solidFill>
                <a:srgbClr val="C0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2407" y="1274296"/>
                <a:ext cx="10515600" cy="2047128"/>
              </a:xfrm>
            </p:spPr>
            <p:txBody>
              <a:bodyPr/>
              <a:lstStyle/>
              <a:p>
                <a:pPr marL="0" indent="0">
                  <a:buNone/>
                </a:pPr>
                <a:r>
                  <a:rPr lang="en-US" dirty="0" smtClean="0"/>
                  <a:t>The function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𝐻</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0&lt;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&lt;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e>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&lt;1</m:t>
                            </m:r>
                          </m:e>
                          <m:e>
                            <m:r>
                              <a:rPr lang="en-US" b="0" i="1" smtClean="0">
                                <a:latin typeface="Cambria Math" panose="02040503050406030204" pitchFamily="18" charset="0"/>
                                <a:ea typeface="Cambria Math" panose="02040503050406030204" pitchFamily="18" charset="0"/>
                              </a:rPr>
                              <m:t>    0       </m:t>
                            </m:r>
                            <m:r>
                              <a:rPr lang="en-US" b="0" i="1" smtClean="0">
                                <a:latin typeface="Cambria Math" panose="02040503050406030204" pitchFamily="18" charset="0"/>
                                <a:ea typeface="Cambria Math" panose="02040503050406030204" pitchFamily="18" charset="0"/>
                              </a:rPr>
                              <m:t>𝑜𝑡h𝑒𝑟𝑤𝑖𝑠𝑒</m:t>
                            </m:r>
                          </m:e>
                        </m:eqArr>
                      </m:e>
                    </m:d>
                  </m:oMath>
                </a14:m>
                <a:r>
                  <a:rPr lang="en-US" dirty="0" smtClean="0"/>
                  <a:t>is called </a:t>
                </a:r>
                <a:r>
                  <a:rPr lang="en-US" dirty="0" err="1" smtClean="0"/>
                  <a:t>Haar</a:t>
                </a:r>
                <a:r>
                  <a:rPr lang="en-US" dirty="0" smtClean="0"/>
                  <a:t> function.</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2407" y="1274296"/>
                <a:ext cx="10515600" cy="2047128"/>
              </a:xfrm>
              <a:blipFill rotWithShape="0">
                <a:blip r:embed="rId2"/>
                <a:stretch>
                  <a:fillRect l="-1159"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838200" y="3938988"/>
                <a:ext cx="9542929" cy="1574662"/>
              </a:xfrm>
              <a:prstGeom prst="rect">
                <a:avLst/>
              </a:prstGeom>
            </p:spPr>
            <p:txBody>
              <a:bodyPr wrap="square">
                <a:spAutoFit/>
              </a:bodyPr>
              <a:lstStyle/>
              <a:p>
                <a:r>
                  <a:rPr lang="en-US" sz="2800" dirty="0" smtClean="0"/>
                  <a:t>The corresponding Wavelet given by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𝜓</m:t>
                        </m:r>
                      </m:e>
                      <m:sub>
                        <m:r>
                          <a:rPr lang="en-US" sz="2800" b="0" i="1" smtClean="0">
                            <a:latin typeface="Cambria Math" panose="02040503050406030204" pitchFamily="18" charset="0"/>
                            <a:ea typeface="Cambria Math" panose="02040503050406030204" pitchFamily="18" charset="0"/>
                          </a:rPr>
                          <m:t>𝐻</m:t>
                        </m:r>
                      </m:sub>
                    </m:sSub>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𝑡</m:t>
                        </m:r>
                      </m:e>
                    </m:d>
                    <m:r>
                      <a:rPr lang="en-US" sz="2800" i="1">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𝑑</m:t>
                        </m:r>
                      </m:num>
                      <m:den>
                        <m:r>
                          <a:rPr lang="en-US" sz="2800" i="1">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𝑡</m:t>
                        </m:r>
                      </m:den>
                    </m:f>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𝜑</m:t>
                        </m:r>
                      </m:e>
                      <m:sub>
                        <m:r>
                          <a:rPr lang="en-US" sz="2800" b="0" i="1" smtClean="0">
                            <a:latin typeface="Cambria Math" panose="02040503050406030204" pitchFamily="18" charset="0"/>
                            <a:ea typeface="Cambria Math" panose="02040503050406030204" pitchFamily="18" charset="0"/>
                          </a:rPr>
                          <m:t>𝐻</m:t>
                        </m:r>
                      </m:sub>
                    </m:sSub>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𝑡</m:t>
                    </m:r>
                    <m:r>
                      <a:rPr lang="en-US" sz="2800" i="1">
                        <a:latin typeface="Cambria Math" panose="02040503050406030204" pitchFamily="18" charset="0"/>
                        <a:ea typeface="Cambria Math" panose="02040503050406030204" pitchFamily="18" charset="0"/>
                      </a:rPr>
                      <m:t>)</m:t>
                    </m:r>
                  </m:oMath>
                </a14:m>
                <a:r>
                  <a:rPr lang="en-US" sz="2800" dirty="0" smtClean="0"/>
                  <a:t> is called </a:t>
                </a:r>
                <a:r>
                  <a:rPr lang="en-US" sz="2800" dirty="0" err="1" smtClean="0"/>
                  <a:t>Haar</a:t>
                </a:r>
                <a:r>
                  <a:rPr lang="en-US" sz="2800" dirty="0" smtClean="0"/>
                  <a:t> Wavelet. </a:t>
                </a:r>
                <a:endParaRPr lang="en-US" sz="2800" dirty="0"/>
              </a:p>
              <a:p>
                <a:r>
                  <a:rPr lang="en-US" sz="2800" dirty="0" smtClean="0"/>
                  <a:t> </a:t>
                </a:r>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838200" y="3938988"/>
                <a:ext cx="9542929" cy="1574662"/>
              </a:xfrm>
              <a:prstGeom prst="rect">
                <a:avLst/>
              </a:prstGeom>
              <a:blipFill rotWithShape="0">
                <a:blip r:embed="rId3"/>
                <a:stretch>
                  <a:fillRect l="-1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018261" y="5513650"/>
                <a:ext cx="1721753" cy="523220"/>
              </a:xfrm>
              <a:prstGeom prst="rect">
                <a:avLst/>
              </a:prstGeom>
            </p:spPr>
            <p:txBody>
              <a:bodyPr wrap="none">
                <a:spAutoFit/>
              </a:bodyPr>
              <a:lstStyle/>
              <a:p>
                <a:r>
                  <a:rPr lang="en-US" sz="2800" b="0" dirty="0" smtClean="0">
                    <a:ea typeface="Cambria Math" panose="02040503050406030204" pitchFamily="18" charset="0"/>
                  </a:rPr>
                  <a:t>For </a:t>
                </a:r>
                <a14:m>
                  <m:oMath xmlns:m="http://schemas.openxmlformats.org/officeDocument/2006/math">
                    <m:r>
                      <a:rPr lang="en-US" sz="2800" b="0" i="1" smtClean="0">
                        <a:latin typeface="Cambria Math" panose="02040503050406030204" pitchFamily="18" charset="0"/>
                        <a:ea typeface="Cambria Math" panose="02040503050406030204" pitchFamily="18" charset="0"/>
                      </a:rPr>
                      <m:t>𝑀</m:t>
                    </m:r>
                    <m:r>
                      <a:rPr lang="en-US" sz="2800" b="0" i="1" smtClean="0">
                        <a:latin typeface="Cambria Math" panose="02040503050406030204" pitchFamily="18" charset="0"/>
                        <a:ea typeface="Cambria Math" panose="02040503050406030204" pitchFamily="18" charset="0"/>
                      </a:rPr>
                      <m:t>=1</m:t>
                    </m:r>
                  </m:oMath>
                </a14:m>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9018261" y="5513650"/>
                <a:ext cx="1721753" cy="523220"/>
              </a:xfrm>
              <a:prstGeom prst="rect">
                <a:avLst/>
              </a:prstGeom>
              <a:blipFill rotWithShape="0">
                <a:blip r:embed="rId4"/>
                <a:stretch>
                  <a:fillRect l="-7067" t="-10465" b="-32558"/>
                </a:stretch>
              </a:blipFill>
            </p:spPr>
            <p:txBody>
              <a:bodyPr/>
              <a:lstStyle/>
              <a:p>
                <a:r>
                  <a:rPr lang="en-US">
                    <a:noFill/>
                  </a:rPr>
                  <a:t> </a:t>
                </a:r>
              </a:p>
            </p:txBody>
          </p:sp>
        </mc:Fallback>
      </mc:AlternateContent>
    </p:spTree>
    <p:extLst>
      <p:ext uri="{BB962C8B-B14F-4D97-AF65-F5344CB8AC3E}">
        <p14:creationId xmlns:p14="http://schemas.microsoft.com/office/powerpoint/2010/main" val="160119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953" y="149972"/>
            <a:ext cx="5159188" cy="777875"/>
          </a:xfrm>
        </p:spPr>
        <p:txBody>
          <a:bodyPr/>
          <a:lstStyle/>
          <a:p>
            <a:r>
              <a:rPr lang="en-US" b="1" dirty="0" err="1">
                <a:solidFill>
                  <a:srgbClr val="C00000"/>
                </a:solidFill>
              </a:rPr>
              <a:t>Haar</a:t>
            </a:r>
            <a:r>
              <a:rPr lang="en-US" b="1" dirty="0">
                <a:solidFill>
                  <a:srgbClr val="C00000"/>
                </a:solidFill>
              </a:rPr>
              <a:t> </a:t>
            </a:r>
            <a:r>
              <a:rPr lang="en-US" b="1" dirty="0" smtClean="0">
                <a:solidFill>
                  <a:srgbClr val="C00000"/>
                </a:solidFill>
              </a:rPr>
              <a:t>Wavelet </a:t>
            </a:r>
            <a:r>
              <a:rPr lang="en-US" b="1" dirty="0" err="1" smtClean="0">
                <a:solidFill>
                  <a:srgbClr val="C00000"/>
                </a:solidFill>
              </a:rPr>
              <a:t>contd</a:t>
            </a:r>
            <a:r>
              <a:rPr lang="en-US" b="1" dirty="0" smtClean="0">
                <a:solidFill>
                  <a:srgbClr val="C00000"/>
                </a:solidFill>
              </a:rPr>
              <a:t>…</a:t>
            </a:r>
            <a:endParaRPr lang="en-US" b="1" dirty="0">
              <a:solidFill>
                <a:srgbClr val="C00000"/>
              </a:solidFill>
            </a:endParaRPr>
          </a:p>
        </p:txBody>
      </p:sp>
      <mc:AlternateContent xmlns:mc="http://schemas.openxmlformats.org/markup-compatibility/2006" xmlns:a14="http://schemas.microsoft.com/office/drawing/2010/main">
        <mc:Choice Requires="a14">
          <p:sp>
            <p:nvSpPr>
              <p:cNvPr id="4" name="Rectangle 3"/>
              <p:cNvSpPr/>
              <p:nvPr/>
            </p:nvSpPr>
            <p:spPr>
              <a:xfrm>
                <a:off x="1400735" y="927847"/>
                <a:ext cx="3945375" cy="1939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𝜓</m:t>
                          </m:r>
                        </m:e>
                        <m:sub>
                          <m:r>
                            <a:rPr lang="en-US" sz="2400" i="1">
                              <a:latin typeface="Cambria Math" panose="02040503050406030204" pitchFamily="18" charset="0"/>
                              <a:ea typeface="Cambria Math" panose="02040503050406030204" pitchFamily="18" charset="0"/>
                            </a:rPr>
                            <m:t>𝐻</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eqArr>
                            <m:eqArrPr>
                              <m:ctrlPr>
                                <a:rPr lang="en-US" sz="2400" i="1">
                                  <a:latin typeface="Cambria Math" panose="02040503050406030204" pitchFamily="18" charset="0"/>
                                  <a:ea typeface="Cambria Math" panose="02040503050406030204" pitchFamily="18" charset="0"/>
                                </a:rPr>
                              </m:ctrlPr>
                            </m:eqArrPr>
                            <m:e>
                              <m:r>
                                <a:rPr lang="en-US" sz="2400" b="0" i="1"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        0&lt;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&lt;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2</m:t>
                                  </m:r>
                                </m:den>
                              </m:f>
                            </m:e>
                            <m:e>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   </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2</m:t>
                                  </m:r>
                                </m:den>
                              </m:f>
                              <m:r>
                                <a:rPr lang="en-US" sz="2400" i="1">
                                  <a:latin typeface="Cambria Math" panose="02040503050406030204" pitchFamily="18" charset="0"/>
                                  <a:ea typeface="Cambria Math" panose="02040503050406030204" pitchFamily="18" charset="0"/>
                                </a:rPr>
                                <m:t>&lt;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&lt;1</m:t>
                              </m:r>
                            </m:e>
                            <m:e>
                              <m:r>
                                <a:rPr lang="en-US" sz="2400" i="1">
                                  <a:latin typeface="Cambria Math" panose="02040503050406030204" pitchFamily="18" charset="0"/>
                                  <a:ea typeface="Cambria Math" panose="02040503050406030204" pitchFamily="18" charset="0"/>
                                </a:rPr>
                                <m:t>    0       </m:t>
                              </m:r>
                              <m:r>
                                <a:rPr lang="en-US" sz="2400" i="1">
                                  <a:latin typeface="Cambria Math" panose="02040503050406030204" pitchFamily="18" charset="0"/>
                                  <a:ea typeface="Cambria Math" panose="02040503050406030204" pitchFamily="18" charset="0"/>
                                </a:rPr>
                                <m:t>𝑜𝑡h𝑒𝑟𝑤𝑖𝑠𝑒</m:t>
                              </m:r>
                            </m:e>
                          </m:eqArr>
                        </m:e>
                      </m:d>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1400735" y="927847"/>
                <a:ext cx="3945375" cy="193950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20251" y="3151269"/>
                <a:ext cx="5761129" cy="1164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sz="2400" i="1" smtClean="0">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e>
                          <m:r>
                            <a:rPr lang="en-US" sz="2400" i="1">
                              <a:latin typeface="Cambria Math" panose="02040503050406030204" pitchFamily="18" charset="0"/>
                              <a:ea typeface="Cambria Math" panose="02040503050406030204" pitchFamily="18" charset="0"/>
                            </a:rPr>
                            <m:t>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e>
                      </m:nary>
                      <m:r>
                        <a:rPr lang="en-US" sz="2400" i="1">
                          <a:latin typeface="Cambria Math" panose="02040503050406030204" pitchFamily="18" charset="0"/>
                          <a:ea typeface="Cambria Math" panose="02040503050406030204" pitchFamily="18" charset="0"/>
                        </a:rPr>
                        <m:t>𝑑𝑡</m:t>
                      </m:r>
                      <m:r>
                        <a:rPr lang="en-US" sz="2400" i="1">
                          <a:latin typeface="Cambria Math" panose="02040503050406030204" pitchFamily="18" charset="0"/>
                          <a:ea typeface="Cambria Math" panose="02040503050406030204" pitchFamily="18" charset="0"/>
                        </a:rPr>
                        <m:t>=</m:t>
                      </m:r>
                      <m:nary>
                        <m:naryPr>
                          <m:ctrlPr>
                            <a:rPr lang="en-US" sz="2400" i="1">
                              <a:latin typeface="Cambria Math" panose="02040503050406030204" pitchFamily="18" charset="0"/>
                              <a:ea typeface="Cambria Math" panose="02040503050406030204" pitchFamily="18" charset="0"/>
                            </a:rPr>
                          </m:ctrlPr>
                        </m:naryPr>
                        <m:sub>
                          <m:r>
                            <a:rPr lang="en-US" sz="2400" b="0" i="1" smtClean="0">
                              <a:latin typeface="Cambria Math" panose="02040503050406030204" pitchFamily="18" charset="0"/>
                              <a:ea typeface="Cambria Math" panose="02040503050406030204" pitchFamily="18" charset="0"/>
                            </a:rPr>
                            <m:t>0</m:t>
                          </m:r>
                        </m:sub>
                        <m: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2</m:t>
                              </m:r>
                            </m:den>
                          </m:f>
                        </m:sup>
                        <m:e>
                          <m:r>
                            <a:rPr lang="en-US" sz="2400" i="1">
                              <a:latin typeface="Cambria Math" panose="02040503050406030204" pitchFamily="18" charset="0"/>
                              <a:ea typeface="Cambria Math" panose="02040503050406030204" pitchFamily="18" charset="0"/>
                            </a:rPr>
                            <m:t>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e>
                      </m:nary>
                      <m:r>
                        <a:rPr lang="en-US" sz="2400" i="1">
                          <a:latin typeface="Cambria Math" panose="02040503050406030204" pitchFamily="18" charset="0"/>
                          <a:ea typeface="Cambria Math" panose="02040503050406030204" pitchFamily="18" charset="0"/>
                        </a:rPr>
                        <m:t>𝑑𝑡</m:t>
                      </m:r>
                      <m:r>
                        <a:rPr lang="en-US" sz="2400" b="0" i="0" smtClean="0">
                          <a:latin typeface="Cambria Math" panose="02040503050406030204" pitchFamily="18" charset="0"/>
                          <a:ea typeface="Cambria Math" panose="02040503050406030204" pitchFamily="18" charset="0"/>
                        </a:rPr>
                        <m:t>+</m:t>
                      </m:r>
                      <m:nary>
                        <m:naryPr>
                          <m:ctrlPr>
                            <a:rPr lang="en-US" sz="2400" i="1">
                              <a:latin typeface="Cambria Math" panose="02040503050406030204" pitchFamily="18" charset="0"/>
                              <a:ea typeface="Cambria Math" panose="02040503050406030204" pitchFamily="18" charset="0"/>
                            </a:rPr>
                          </m:ctrlPr>
                        </m:naryPr>
                        <m:sub>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2</m:t>
                              </m:r>
                            </m:den>
                          </m:f>
                        </m:sub>
                        <m:sup>
                          <m:r>
                            <a:rPr lang="en-US" sz="2400" b="0" i="1" smtClean="0">
                              <a:latin typeface="Cambria Math" panose="02040503050406030204" pitchFamily="18" charset="0"/>
                              <a:ea typeface="Cambria Math" panose="02040503050406030204" pitchFamily="18" charset="0"/>
                            </a:rPr>
                            <m:t>1</m:t>
                          </m:r>
                        </m:sup>
                        <m:e>
                          <m:r>
                            <a:rPr lang="en-US" sz="2400" i="1">
                              <a:latin typeface="Cambria Math" panose="02040503050406030204" pitchFamily="18" charset="0"/>
                              <a:ea typeface="Cambria Math" panose="02040503050406030204" pitchFamily="18" charset="0"/>
                            </a:rPr>
                            <m:t>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e>
                      </m:nary>
                      <m:r>
                        <a:rPr lang="en-US" sz="2400" i="1">
                          <a:latin typeface="Cambria Math" panose="02040503050406030204" pitchFamily="18" charset="0"/>
                          <a:ea typeface="Cambria Math" panose="02040503050406030204" pitchFamily="18" charset="0"/>
                        </a:rPr>
                        <m:t>𝑑𝑡</m:t>
                      </m:r>
                      <m:r>
                        <a:rPr lang="en-US" sz="2400" b="0" i="0"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720251" y="3151269"/>
                <a:ext cx="5761129" cy="116403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972493" y="4195016"/>
                <a:ext cx="3232231" cy="1164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nary>
                        <m:naryPr>
                          <m:ctrlPr>
                            <a:rPr lang="en-US" sz="2400" i="1">
                              <a:latin typeface="Cambria Math" panose="02040503050406030204" pitchFamily="18" charset="0"/>
                              <a:ea typeface="Cambria Math" panose="02040503050406030204" pitchFamily="18" charset="0"/>
                            </a:rPr>
                          </m:ctrlPr>
                        </m:naryPr>
                        <m:sub>
                          <m:r>
                            <a:rPr lang="en-US" sz="2400" i="1">
                              <a:latin typeface="Cambria Math" panose="02040503050406030204" pitchFamily="18" charset="0"/>
                              <a:ea typeface="Cambria Math" panose="02040503050406030204" pitchFamily="18" charset="0"/>
                            </a:rPr>
                            <m:t>0</m:t>
                          </m:r>
                        </m:sub>
                        <m: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2</m:t>
                              </m:r>
                            </m:den>
                          </m:f>
                        </m:sup>
                        <m:e>
                          <m:r>
                            <a:rPr lang="en-US" sz="2400" b="0" i="1" smtClean="0">
                              <a:latin typeface="Cambria Math" panose="02040503050406030204" pitchFamily="18" charset="0"/>
                              <a:ea typeface="Cambria Math" panose="02040503050406030204" pitchFamily="18" charset="0"/>
                            </a:rPr>
                            <m:t>1</m:t>
                          </m:r>
                        </m:e>
                      </m:nary>
                      <m:r>
                        <a:rPr lang="en-US" sz="2400" i="1">
                          <a:latin typeface="Cambria Math" panose="02040503050406030204" pitchFamily="18" charset="0"/>
                          <a:ea typeface="Cambria Math" panose="02040503050406030204" pitchFamily="18" charset="0"/>
                        </a:rPr>
                        <m:t>𝑑𝑡</m:t>
                      </m:r>
                      <m:r>
                        <a:rPr lang="en-US" sz="2400">
                          <a:latin typeface="Cambria Math" panose="02040503050406030204" pitchFamily="18" charset="0"/>
                          <a:ea typeface="Cambria Math" panose="02040503050406030204" pitchFamily="18" charset="0"/>
                        </a:rPr>
                        <m:t>+</m:t>
                      </m:r>
                      <m:nary>
                        <m:naryPr>
                          <m:ctrlPr>
                            <a:rPr lang="en-US" sz="2400" i="1">
                              <a:latin typeface="Cambria Math" panose="02040503050406030204" pitchFamily="18" charset="0"/>
                              <a:ea typeface="Cambria Math" panose="02040503050406030204" pitchFamily="18" charset="0"/>
                            </a:rPr>
                          </m:ctrlPr>
                        </m:naryPr>
                        <m:sub>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2</m:t>
                              </m:r>
                            </m:den>
                          </m:f>
                        </m:sub>
                        <m:sup>
                          <m:r>
                            <a:rPr lang="en-US" sz="2400" i="1">
                              <a:latin typeface="Cambria Math" panose="02040503050406030204" pitchFamily="18" charset="0"/>
                              <a:ea typeface="Cambria Math" panose="02040503050406030204" pitchFamily="18" charset="0"/>
                            </a:rPr>
                            <m:t>1</m:t>
                          </m:r>
                        </m:sup>
                        <m:e>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e>
                      </m:nary>
                      <m:r>
                        <a:rPr lang="en-US" sz="2400" i="1">
                          <a:latin typeface="Cambria Math" panose="02040503050406030204" pitchFamily="18" charset="0"/>
                          <a:ea typeface="Cambria Math" panose="02040503050406030204" pitchFamily="18" charset="0"/>
                        </a:rPr>
                        <m:t>𝑑𝑡</m:t>
                      </m:r>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1972493" y="4195016"/>
                <a:ext cx="3232231" cy="116403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071690" y="5238763"/>
                <a:ext cx="2138342" cy="9328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sSubSup>
                        <m:sSubSupPr>
                          <m:ctrlPr>
                            <a:rPr lang="en-US" sz="2400" i="1" smtClean="0">
                              <a:latin typeface="Cambria Math" panose="02040503050406030204" pitchFamily="18" charset="0"/>
                              <a:ea typeface="Cambria Math" panose="02040503050406030204" pitchFamily="18" charset="0"/>
                            </a:rPr>
                          </m:ctrlPr>
                        </m:sSubSupPr>
                        <m:e>
                          <m:d>
                            <m:dPr>
                              <m:begChr m:val="["/>
                              <m:endChr m:val="]"/>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𝑡</m:t>
                              </m:r>
                            </m:e>
                          </m:d>
                        </m:e>
                        <m:sub>
                          <m:r>
                            <a:rPr lang="en-US" sz="2400" b="0" i="1" smtClean="0">
                              <a:latin typeface="Cambria Math" panose="02040503050406030204" pitchFamily="18" charset="0"/>
                              <a:ea typeface="Cambria Math" panose="02040503050406030204" pitchFamily="18" charset="0"/>
                            </a:rPr>
                            <m:t>0</m:t>
                          </m:r>
                        </m:sub>
                        <m: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2</m:t>
                              </m:r>
                            </m:den>
                          </m:f>
                        </m:sup>
                      </m:sSubSup>
                      <m:r>
                        <a:rPr lang="en-US" sz="2400" b="0" i="1" smtClean="0">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e>
                          </m:d>
                        </m:e>
                        <m:sub>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2</m:t>
                              </m:r>
                            </m:den>
                          </m:f>
                        </m:sub>
                        <m:sup>
                          <m:r>
                            <a:rPr lang="en-US" sz="2400" b="0" i="1" smtClean="0">
                              <a:latin typeface="Cambria Math" panose="02040503050406030204" pitchFamily="18" charset="0"/>
                              <a:ea typeface="Cambria Math" panose="02040503050406030204" pitchFamily="18" charset="0"/>
                            </a:rPr>
                            <m:t>1</m:t>
                          </m:r>
                        </m:sup>
                      </m:sSubSup>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2071690" y="5238763"/>
                <a:ext cx="2138342" cy="932819"/>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071690" y="6090698"/>
                <a:ext cx="7382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2071690" y="6090698"/>
                <a:ext cx="738215" cy="46166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392450" y="3357095"/>
                <a:ext cx="2293000" cy="889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sz="2400" i="1" smtClean="0">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e>
                          <m:r>
                            <a:rPr lang="en-US" sz="2400" i="1">
                              <a:latin typeface="Cambria Math" panose="02040503050406030204" pitchFamily="18" charset="0"/>
                              <a:ea typeface="Cambria Math" panose="02040503050406030204" pitchFamily="18" charset="0"/>
                            </a:rPr>
                            <m:t>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e>
                      </m:nary>
                      <m:r>
                        <a:rPr lang="en-US" sz="2400" i="1">
                          <a:latin typeface="Cambria Math" panose="02040503050406030204" pitchFamily="18" charset="0"/>
                          <a:ea typeface="Cambria Math" panose="02040503050406030204" pitchFamily="18" charset="0"/>
                        </a:rPr>
                        <m:t>𝑑𝑡</m:t>
                      </m:r>
                      <m:r>
                        <a:rPr lang="en-US" sz="2400" i="1">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9" name="Rectangle 8"/>
              <p:cNvSpPr>
                <a:spLocks noRot="1" noChangeAspect="1" noMove="1" noResize="1" noEditPoints="1" noAdjustHandles="1" noChangeArrowheads="1" noChangeShapeType="1" noTextEdit="1"/>
              </p:cNvSpPr>
              <p:nvPr/>
            </p:nvSpPr>
            <p:spPr>
              <a:xfrm>
                <a:off x="7392450" y="3357095"/>
                <a:ext cx="2293000" cy="889154"/>
              </a:xfrm>
              <a:prstGeom prst="rect">
                <a:avLst/>
              </a:prstGeom>
              <a:blipFill rotWithShape="0">
                <a:blip r:embed="rId7"/>
                <a:stretch>
                  <a:fillRect/>
                </a:stretch>
              </a:blipFill>
            </p:spPr>
            <p:txBody>
              <a:bodyPr/>
              <a:lstStyle/>
              <a:p>
                <a:r>
                  <a:rPr lang="en-US">
                    <a:noFill/>
                  </a:rPr>
                  <a:t> </a:t>
                </a:r>
              </a:p>
            </p:txBody>
          </p:sp>
        </mc:Fallback>
      </mc:AlternateContent>
      <p:sp>
        <p:nvSpPr>
          <p:cNvPr id="10" name="Right Arrow 9"/>
          <p:cNvSpPr/>
          <p:nvPr/>
        </p:nvSpPr>
        <p:spPr>
          <a:xfrm>
            <a:off x="6849489" y="5077469"/>
            <a:ext cx="1085921" cy="161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Rectangle 10"/>
              <p:cNvSpPr/>
              <p:nvPr/>
            </p:nvSpPr>
            <p:spPr>
              <a:xfrm>
                <a:off x="8442086" y="4929480"/>
                <a:ext cx="1283749" cy="494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C</m:t>
                          </m:r>
                        </m:e>
                        <m:sub>
                          <m:r>
                            <a:rPr lang="en-US" sz="2400" i="1">
                              <a:latin typeface="Cambria Math" panose="02040503050406030204" pitchFamily="18" charset="0"/>
                              <a:ea typeface="Cambria Math" panose="02040503050406030204" pitchFamily="18" charset="0"/>
                            </a:rPr>
                            <m:t>𝜓</m:t>
                          </m:r>
                        </m:sub>
                      </m:sSub>
                      <m:r>
                        <a:rPr lang="en-US" sz="2400">
                          <a:latin typeface="Cambria Math" panose="02040503050406030204" pitchFamily="18" charset="0"/>
                          <a:ea typeface="Cambria Math" panose="02040503050406030204" pitchFamily="18" charset="0"/>
                        </a:rPr>
                        <m:t>&lt;</m:t>
                      </m:r>
                      <m:r>
                        <a:rPr lang="en-US" sz="2400" i="1">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1" name="Rectangle 10"/>
              <p:cNvSpPr>
                <a:spLocks noRot="1" noChangeAspect="1" noMove="1" noResize="1" noEditPoints="1" noAdjustHandles="1" noChangeArrowheads="1" noChangeShapeType="1" noTextEdit="1"/>
              </p:cNvSpPr>
              <p:nvPr/>
            </p:nvSpPr>
            <p:spPr>
              <a:xfrm>
                <a:off x="8442086" y="4929480"/>
                <a:ext cx="1283749" cy="494559"/>
              </a:xfrm>
              <a:prstGeom prst="rect">
                <a:avLst/>
              </a:prstGeom>
              <a:blipFill rotWithShape="0">
                <a:blip r:embed="rId8"/>
                <a:stretch>
                  <a:fillRect b="-12346"/>
                </a:stretch>
              </a:blipFill>
            </p:spPr>
            <p:txBody>
              <a:bodyPr/>
              <a:lstStyle/>
              <a:p>
                <a:r>
                  <a:rPr lang="en-US">
                    <a:noFill/>
                  </a:rPr>
                  <a:t> </a:t>
                </a:r>
              </a:p>
            </p:txBody>
          </p:sp>
        </mc:Fallback>
      </mc:AlternateContent>
    </p:spTree>
    <p:extLst>
      <p:ext uri="{BB962C8B-B14F-4D97-AF65-F5344CB8AC3E}">
        <p14:creationId xmlns:p14="http://schemas.microsoft.com/office/powerpoint/2010/main" val="106445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animBg="1"/>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1008</TotalTime>
  <Words>527</Words>
  <Application>Microsoft Office PowerPoint</Application>
  <PresentationFormat>Widescreen</PresentationFormat>
  <Paragraphs>110</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Cambria Math</vt:lpstr>
      <vt:lpstr>Office Theme</vt:lpstr>
      <vt:lpstr>Department of Applied Mathematics and Computational Sciences</vt:lpstr>
      <vt:lpstr>Continuous Wavelet Transform</vt:lpstr>
      <vt:lpstr>Definition </vt:lpstr>
      <vt:lpstr>Definition</vt:lpstr>
      <vt:lpstr>Note</vt:lpstr>
      <vt:lpstr>Inverse formula</vt:lpstr>
      <vt:lpstr>Construction principle </vt:lpstr>
      <vt:lpstr>Haar Wavelet</vt:lpstr>
      <vt:lpstr>Haar Wavelet contd…</vt:lpstr>
      <vt:lpstr>Mexican-hat-Wavelet</vt:lpstr>
      <vt:lpstr>Moments Vanishes </vt:lpstr>
      <vt:lpstr>Justification </vt:lpstr>
      <vt:lpstr>Justification contd…</vt:lpstr>
      <vt:lpstr>Morlet-Wavelet </vt:lpstr>
      <vt:lpstr>Discretization process</vt:lpstr>
      <vt:lpstr>Algorithm for the computation </vt:lpstr>
      <vt:lpstr>PowerPoint Presentation</vt:lpstr>
      <vt:lpstr>Applications of the wavelet transform</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Applied Mathematics and Computational Sciences</dc:title>
  <dc:creator>WELCOME</dc:creator>
  <cp:lastModifiedBy>WELCOME</cp:lastModifiedBy>
  <cp:revision>119</cp:revision>
  <dcterms:created xsi:type="dcterms:W3CDTF">2020-10-19T05:20:12Z</dcterms:created>
  <dcterms:modified xsi:type="dcterms:W3CDTF">2020-11-09T05:04:20Z</dcterms:modified>
</cp:coreProperties>
</file>